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4"/>
  </p:sldMasterIdLst>
  <p:notesMasterIdLst>
    <p:notesMasterId r:id="rId16"/>
  </p:notesMasterIdLst>
  <p:handoutMasterIdLst>
    <p:handoutMasterId r:id="rId17"/>
  </p:handoutMasterIdLst>
  <p:sldIdLst>
    <p:sldId id="258" r:id="rId5"/>
    <p:sldId id="275" r:id="rId6"/>
    <p:sldId id="292" r:id="rId7"/>
    <p:sldId id="289" r:id="rId8"/>
    <p:sldId id="294" r:id="rId9"/>
    <p:sldId id="295" r:id="rId10"/>
    <p:sldId id="293" r:id="rId11"/>
    <p:sldId id="296" r:id="rId12"/>
    <p:sldId id="286" r:id="rId13"/>
    <p:sldId id="285" r:id="rId14"/>
    <p:sldId id="291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6B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4" d="100"/>
          <a:sy n="74" d="100"/>
        </p:scale>
        <p:origin x="1013" y="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1806131 - Sajib Biswas Shuvo" userId="f22eef7c-9203-47f6-afc3-810eae75a691" providerId="ADAL" clId="{DDCEAB1F-9B28-448A-8D8F-CA3E95EC58B2}"/>
    <pc:docChg chg="modSld">
      <pc:chgData name="1806131 - Sajib Biswas Shuvo" userId="f22eef7c-9203-47f6-afc3-810eae75a691" providerId="ADAL" clId="{DDCEAB1F-9B28-448A-8D8F-CA3E95EC58B2}" dt="2022-08-27T06:25:06.830" v="0" actId="1076"/>
      <pc:docMkLst>
        <pc:docMk/>
      </pc:docMkLst>
      <pc:sldChg chg="modSp mod">
        <pc:chgData name="1806131 - Sajib Biswas Shuvo" userId="f22eef7c-9203-47f6-afc3-810eae75a691" providerId="ADAL" clId="{DDCEAB1F-9B28-448A-8D8F-CA3E95EC58B2}" dt="2022-08-27T06:25:06.830" v="0" actId="1076"/>
        <pc:sldMkLst>
          <pc:docMk/>
          <pc:sldMk cId="1824227743" sldId="292"/>
        </pc:sldMkLst>
        <pc:spChg chg="mod">
          <ac:chgData name="1806131 - Sajib Biswas Shuvo" userId="f22eef7c-9203-47f6-afc3-810eae75a691" providerId="ADAL" clId="{DDCEAB1F-9B28-448A-8D8F-CA3E95EC58B2}" dt="2022-08-27T06:25:06.830" v="0" actId="1076"/>
          <ac:spMkLst>
            <pc:docMk/>
            <pc:sldMk cId="1824227743" sldId="292"/>
            <ac:spMk id="5" creationId="{E339CF8F-5A14-D091-9E57-7A4BC4D28460}"/>
          </ac:spMkLst>
        </pc:s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Portion of Total Cost</c:v>
                </c:pt>
              </c:strCache>
            </c:strRef>
          </c:tx>
          <c:dPt>
            <c:idx val="0"/>
            <c:bubble3D val="0"/>
            <c:spPr>
              <a:solidFill>
                <a:schemeClr val="accent6">
                  <a:shade val="50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53EA-4167-9484-67E3004A05D5}"/>
              </c:ext>
            </c:extLst>
          </c:dPt>
          <c:dPt>
            <c:idx val="1"/>
            <c:bubble3D val="0"/>
            <c:spPr>
              <a:solidFill>
                <a:schemeClr val="accent6">
                  <a:shade val="70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6-53EA-4167-9484-67E3004A05D5}"/>
              </c:ext>
            </c:extLst>
          </c:dPt>
          <c:dPt>
            <c:idx val="2"/>
            <c:bubble3D val="0"/>
            <c:spPr>
              <a:solidFill>
                <a:schemeClr val="accent6">
                  <a:shade val="90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53EA-4167-9484-67E3004A05D5}"/>
              </c:ext>
            </c:extLst>
          </c:dPt>
          <c:dPt>
            <c:idx val="3"/>
            <c:bubble3D val="0"/>
            <c:spPr>
              <a:solidFill>
                <a:schemeClr val="accent6">
                  <a:tint val="90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4-53EA-4167-9484-67E3004A05D5}"/>
              </c:ext>
            </c:extLst>
          </c:dPt>
          <c:dPt>
            <c:idx val="4"/>
            <c:bubble3D val="0"/>
            <c:spPr>
              <a:solidFill>
                <a:schemeClr val="accent6">
                  <a:tint val="70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53EA-4167-9484-67E3004A05D5}"/>
              </c:ext>
            </c:extLst>
          </c:dPt>
          <c:dPt>
            <c:idx val="5"/>
            <c:bubble3D val="0"/>
            <c:spPr>
              <a:solidFill>
                <a:schemeClr val="accent6">
                  <a:tint val="50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2-53EA-4167-9484-67E3004A05D5}"/>
              </c:ext>
            </c:extLst>
          </c:dPt>
          <c:dLbls>
            <c:dLbl>
              <c:idx val="0"/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400" b="1" i="0" u="none" strike="noStrike" kern="1200" spc="0" baseline="0">
                        <a:solidFill>
                          <a:schemeClr val="accent6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8122C312-F857-448C-A90D-7260CC9FC5DA}" type="CATEGORYNAME">
                      <a:rPr lang="en-US">
                        <a:solidFill>
                          <a:sysClr val="windowText" lastClr="000000"/>
                        </a:solidFill>
                      </a:rPr>
                      <a:pPr>
                        <a:defRPr sz="1400"/>
                      </a:pPr>
                      <a:t>[CATEGORY NAME]</a:t>
                    </a:fld>
                    <a:r>
                      <a:rPr lang="en-US" baseline="0" dirty="0">
                        <a:solidFill>
                          <a:sysClr val="windowText" lastClr="000000"/>
                        </a:solidFill>
                      </a:rPr>
                      <a:t>
</a:t>
                    </a:r>
                    <a:fld id="{2B84A441-23ED-44DE-BA8F-31B366228E92}" type="PERCENTAGE">
                      <a:rPr lang="en-US" baseline="0">
                        <a:solidFill>
                          <a:sysClr val="windowText" lastClr="000000"/>
                        </a:solidFill>
                      </a:rPr>
                      <a:pPr>
                        <a:defRPr sz="1400"/>
                      </a:pPr>
                      <a:t>[PERCENTAGE]</a:t>
                    </a:fld>
                    <a:endParaRPr lang="en-US" baseline="0" dirty="0">
                      <a:solidFill>
                        <a:sysClr val="windowText" lastClr="000000"/>
                      </a:solidFill>
                    </a:endParaRP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1" i="0" u="none" strike="noStrike" kern="1200" spc="0" baseline="0">
                      <a:solidFill>
                        <a:schemeClr val="accent6">
                          <a:shade val="50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7-53EA-4167-9484-67E3004A05D5}"/>
                </c:ext>
              </c:extLst>
            </c:dLbl>
            <c:dLbl>
              <c:idx val="1"/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400" b="1" i="0" u="none" strike="noStrike" kern="1200" spc="0" baseline="0">
                        <a:solidFill>
                          <a:schemeClr val="accent6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B85147DB-BD53-4B3C-B4AE-340FBF332688}" type="CATEGORYNAME">
                      <a:rPr lang="en-US">
                        <a:solidFill>
                          <a:sysClr val="windowText" lastClr="000000"/>
                        </a:solidFill>
                      </a:rPr>
                      <a:pPr>
                        <a:defRPr sz="1400"/>
                      </a:pPr>
                      <a:t>[CATEGORY NAME]</a:t>
                    </a:fld>
                    <a:r>
                      <a:rPr lang="en-US" baseline="0" dirty="0"/>
                      <a:t>
</a:t>
                    </a:r>
                    <a:fld id="{9B441559-A999-4E55-B373-6209C7EA3FF1}" type="PERCENTAGE">
                      <a:rPr lang="en-US" baseline="0">
                        <a:solidFill>
                          <a:schemeClr val="tx1"/>
                        </a:solidFill>
                      </a:rPr>
                      <a:pPr>
                        <a:defRPr sz="1400"/>
                      </a:pPr>
                      <a:t>[PERCENTAGE]</a:t>
                    </a:fld>
                    <a:endParaRPr lang="en-US" baseline="0" dirty="0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1" i="0" u="none" strike="noStrike" kern="1200" spc="0" baseline="0">
                      <a:solidFill>
                        <a:schemeClr val="accent6">
                          <a:shade val="70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6-53EA-4167-9484-67E3004A05D5}"/>
                </c:ext>
              </c:extLst>
            </c:dLbl>
            <c:dLbl>
              <c:idx val="2"/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400" b="1" i="0" u="none" strike="noStrike" kern="1200" spc="0" baseline="0">
                        <a:solidFill>
                          <a:schemeClr val="accent6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7DC0719A-4497-4C71-969C-022C43596F9C}" type="CATEGORYNAME">
                      <a:rPr lang="en-US">
                        <a:solidFill>
                          <a:sysClr val="windowText" lastClr="000000"/>
                        </a:solidFill>
                      </a:rPr>
                      <a:pPr>
                        <a:defRPr sz="1400"/>
                      </a:pPr>
                      <a:t>[CATEGORY NAME]</a:t>
                    </a:fld>
                    <a:r>
                      <a:rPr lang="en-US" baseline="0" dirty="0"/>
                      <a:t>
</a:t>
                    </a:r>
                    <a:fld id="{C1E0C6A5-1B87-4B80-882B-ABA3F6CD4906}" type="PERCENTAGE">
                      <a:rPr lang="en-US" baseline="0">
                        <a:solidFill>
                          <a:sysClr val="windowText" lastClr="000000"/>
                        </a:solidFill>
                      </a:rPr>
                      <a:pPr>
                        <a:defRPr sz="1400"/>
                      </a:pPr>
                      <a:t>[PERCENTAGE]</a:t>
                    </a:fld>
                    <a:endParaRPr lang="en-US" baseline="0" dirty="0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1" i="0" u="none" strike="noStrike" kern="1200" spc="0" baseline="0">
                      <a:solidFill>
                        <a:schemeClr val="accent6">
                          <a:shade val="90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53EA-4167-9484-67E3004A05D5}"/>
                </c:ext>
              </c:extLst>
            </c:dLbl>
            <c:dLbl>
              <c:idx val="3"/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400" b="1" i="0" u="none" strike="noStrike" kern="1200" spc="0" baseline="0">
                        <a:solidFill>
                          <a:schemeClr val="accent6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54375AC2-57F4-42D0-BFBF-870026B27545}" type="CATEGORYNAME">
                      <a:rPr lang="en-US">
                        <a:solidFill>
                          <a:schemeClr val="tx1"/>
                        </a:solidFill>
                      </a:rPr>
                      <a:pPr>
                        <a:defRPr sz="1400"/>
                      </a:pPr>
                      <a:t>[CATEGORY NAME]</a:t>
                    </a:fld>
                    <a:r>
                      <a:rPr lang="en-US" baseline="0" dirty="0"/>
                      <a:t>
</a:t>
                    </a:r>
                    <a:fld id="{427D8F50-0037-4BF6-B8BA-E1313EB19B55}" type="PERCENTAGE">
                      <a:rPr lang="en-US" baseline="0">
                        <a:solidFill>
                          <a:sysClr val="windowText" lastClr="000000"/>
                        </a:solidFill>
                      </a:rPr>
                      <a:pPr>
                        <a:defRPr sz="1400"/>
                      </a:pPr>
                      <a:t>[PERCENTAGE]</a:t>
                    </a:fld>
                    <a:endParaRPr lang="en-US" baseline="0" dirty="0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1" i="0" u="none" strike="noStrike" kern="1200" spc="0" baseline="0">
                      <a:solidFill>
                        <a:schemeClr val="accent6">
                          <a:tint val="90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4-53EA-4167-9484-67E3004A05D5}"/>
                </c:ext>
              </c:extLst>
            </c:dLbl>
            <c:dLbl>
              <c:idx val="4"/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400" b="1" i="0" u="none" strike="noStrike" kern="1200" spc="0" baseline="0">
                        <a:solidFill>
                          <a:schemeClr val="accent6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B27DE917-6245-4A65-9A18-531882C5F3C4}" type="CATEGORYNAME">
                      <a:rPr lang="en-US">
                        <a:solidFill>
                          <a:schemeClr val="tx1"/>
                        </a:solidFill>
                      </a:rPr>
                      <a:pPr>
                        <a:defRPr sz="1400"/>
                      </a:pPr>
                      <a:t>[CATEGORY NAME]</a:t>
                    </a:fld>
                    <a:r>
                      <a:rPr lang="en-US" baseline="0" dirty="0"/>
                      <a:t>
</a:t>
                    </a:r>
                    <a:fld id="{4FE2B30A-86EF-4F82-B48D-81B54310589B}" type="PERCENTAGE">
                      <a:rPr lang="en-US" baseline="0">
                        <a:solidFill>
                          <a:sysClr val="windowText" lastClr="000000"/>
                        </a:solidFill>
                      </a:rPr>
                      <a:pPr>
                        <a:defRPr sz="1400"/>
                      </a:pPr>
                      <a:t>[PERCENTAGE]</a:t>
                    </a:fld>
                    <a:endParaRPr lang="en-US" baseline="0" dirty="0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1" i="0" u="none" strike="noStrike" kern="1200" spc="0" baseline="0">
                      <a:solidFill>
                        <a:schemeClr val="accent6">
                          <a:tint val="70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53EA-4167-9484-67E3004A05D5}"/>
                </c:ext>
              </c:extLst>
            </c:dLbl>
            <c:dLbl>
              <c:idx val="5"/>
              <c:layout>
                <c:manualLayout>
                  <c:x val="-4.6875000000000571E-3"/>
                  <c:y val="1.8749998846579775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400" b="1" i="0" u="none" strike="noStrike" kern="1200" spc="0" baseline="0">
                        <a:solidFill>
                          <a:schemeClr val="accent6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16751789-4C3F-4948-A181-1A20CECA8013}" type="CATEGORYNAME">
                      <a:rPr lang="en-US">
                        <a:solidFill>
                          <a:sysClr val="windowText" lastClr="000000"/>
                        </a:solidFill>
                      </a:rPr>
                      <a:pPr>
                        <a:defRPr sz="1400"/>
                      </a:pPr>
                      <a:t>[CATEGORY NAME]</a:t>
                    </a:fld>
                    <a:r>
                      <a:rPr lang="en-US" baseline="0" dirty="0"/>
                      <a:t>
</a:t>
                    </a:r>
                    <a:fld id="{48FAF38E-102C-47B3-9D94-3845A0B96E5E}" type="PERCENTAGE">
                      <a:rPr lang="en-US" baseline="0">
                        <a:solidFill>
                          <a:schemeClr val="tx1"/>
                        </a:solidFill>
                      </a:rPr>
                      <a:pPr>
                        <a:defRPr sz="1400"/>
                      </a:pPr>
                      <a:t>[PERCENTAGE]</a:t>
                    </a:fld>
                    <a:endParaRPr lang="en-US" baseline="0" dirty="0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1" i="0" u="none" strike="noStrike" kern="1200" spc="0" baseline="0">
                      <a:solidFill>
                        <a:schemeClr val="accent6">
                          <a:tint val="50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2-53EA-4167-9484-67E3004A05D5}"/>
                </c:ext>
              </c:extLst>
            </c:dLbl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spc="0" baseline="0">
                    <a:solidFill>
                      <a:schemeClr val="accent6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Sheet1!$A$2:$A$7</c:f>
              <c:strCache>
                <c:ptCount val="6"/>
                <c:pt idx="0">
                  <c:v>Microcontroller</c:v>
                </c:pt>
                <c:pt idx="1">
                  <c:v>Wires</c:v>
                </c:pt>
                <c:pt idx="2">
                  <c:v>Sensors &amp; Relays</c:v>
                </c:pt>
                <c:pt idx="3">
                  <c:v>Power Supply</c:v>
                </c:pt>
                <c:pt idx="4">
                  <c:v>Water Pump &amp; Pipe</c:v>
                </c:pt>
                <c:pt idx="5">
                  <c:v>Others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350</c:v>
                </c:pt>
                <c:pt idx="1">
                  <c:v>210</c:v>
                </c:pt>
                <c:pt idx="2">
                  <c:v>510</c:v>
                </c:pt>
                <c:pt idx="3">
                  <c:v>550</c:v>
                </c:pt>
                <c:pt idx="4">
                  <c:v>360</c:v>
                </c:pt>
                <c:pt idx="5">
                  <c:v>280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3EA-4167-9484-67E3004A05D5}"/>
            </c:ext>
          </c:extLst>
        </c:ser>
        <c:dLbls>
          <c:dLblPos val="outEnd"/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9">
  <a:schemeClr val="accent6"/>
</cs:colorStyle>
</file>

<file path=ppt/charts/style1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image" Target="../media/image11.jpeg"/><Relationship Id="rId6" Type="http://schemas.openxmlformats.org/officeDocument/2006/relationships/image" Target="../media/image16.png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image" Target="../media/image11.jpeg"/><Relationship Id="rId6" Type="http://schemas.openxmlformats.org/officeDocument/2006/relationships/image" Target="../media/image16.png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C962985-29D6-4D75-BCF0-A356319009E6}" type="doc">
      <dgm:prSet loTypeId="urn:microsoft.com/office/officeart/2005/8/layout/pList1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5A1154D-4872-452F-A469-493A20E2FCA7}">
      <dgm:prSet phldrT="[Text]"/>
      <dgm:spPr/>
      <dgm:t>
        <a:bodyPr/>
        <a:lstStyle/>
        <a:p>
          <a:r>
            <a:rPr lang="en-US" b="1" dirty="0"/>
            <a:t>Node MCU</a:t>
          </a:r>
          <a:br>
            <a:rPr lang="en-US" b="1" dirty="0"/>
          </a:br>
          <a:r>
            <a:rPr lang="en-US" b="1" dirty="0"/>
            <a:t>ESP 8266</a:t>
          </a:r>
        </a:p>
      </dgm:t>
    </dgm:pt>
    <dgm:pt modelId="{B38FEA4B-9B4E-4BAE-99D4-976BAE8E41C1}" type="parTrans" cxnId="{6760009A-CC44-4C08-8BC1-3E0D5D3E391B}">
      <dgm:prSet/>
      <dgm:spPr/>
      <dgm:t>
        <a:bodyPr/>
        <a:lstStyle/>
        <a:p>
          <a:endParaRPr lang="en-US"/>
        </a:p>
      </dgm:t>
    </dgm:pt>
    <dgm:pt modelId="{59E6DA6A-5EB8-41D0-88E5-7FE5710FD4CB}" type="sibTrans" cxnId="{6760009A-CC44-4C08-8BC1-3E0D5D3E391B}">
      <dgm:prSet/>
      <dgm:spPr/>
      <dgm:t>
        <a:bodyPr/>
        <a:lstStyle/>
        <a:p>
          <a:endParaRPr lang="en-US"/>
        </a:p>
      </dgm:t>
    </dgm:pt>
    <dgm:pt modelId="{ED4374C2-E149-478D-855B-A29849CAFEF0}">
      <dgm:prSet phldrT="[Text]"/>
      <dgm:spPr/>
      <dgm:t>
        <a:bodyPr/>
        <a:lstStyle/>
        <a:p>
          <a:r>
            <a:rPr lang="en-US" b="1"/>
            <a:t>Submersible mini 12V water pump</a:t>
          </a:r>
          <a:endParaRPr lang="en-US" b="1" dirty="0"/>
        </a:p>
      </dgm:t>
    </dgm:pt>
    <dgm:pt modelId="{76B442F6-4ECE-4599-93E0-EAC9E29D7FD3}" type="parTrans" cxnId="{84A64307-FF6F-4CE4-A72E-5E19D1C9FEC3}">
      <dgm:prSet/>
      <dgm:spPr/>
      <dgm:t>
        <a:bodyPr/>
        <a:lstStyle/>
        <a:p>
          <a:endParaRPr lang="en-US"/>
        </a:p>
      </dgm:t>
    </dgm:pt>
    <dgm:pt modelId="{2744BCD7-3B5D-4794-9391-91D30763102F}" type="sibTrans" cxnId="{84A64307-FF6F-4CE4-A72E-5E19D1C9FEC3}">
      <dgm:prSet/>
      <dgm:spPr/>
      <dgm:t>
        <a:bodyPr/>
        <a:lstStyle/>
        <a:p>
          <a:endParaRPr lang="en-US"/>
        </a:p>
      </dgm:t>
    </dgm:pt>
    <dgm:pt modelId="{A260977A-370F-49B2-80A1-9AB8A7EC94E7}">
      <dgm:prSet phldrT="[Text]"/>
      <dgm:spPr/>
      <dgm:t>
        <a:bodyPr/>
        <a:lstStyle/>
        <a:p>
          <a:r>
            <a:rPr lang="en-US" b="1" dirty="0"/>
            <a:t>Moisture Sensor</a:t>
          </a:r>
        </a:p>
      </dgm:t>
    </dgm:pt>
    <dgm:pt modelId="{065DAB91-3BF2-4CB7-8566-C2909F27FACC}" type="parTrans" cxnId="{996903AF-2860-4005-92FB-66F1A307F352}">
      <dgm:prSet/>
      <dgm:spPr/>
      <dgm:t>
        <a:bodyPr/>
        <a:lstStyle/>
        <a:p>
          <a:endParaRPr lang="en-US"/>
        </a:p>
      </dgm:t>
    </dgm:pt>
    <dgm:pt modelId="{C63EB301-025A-4263-8BDD-94AC89E5D6A1}" type="sibTrans" cxnId="{996903AF-2860-4005-92FB-66F1A307F352}">
      <dgm:prSet/>
      <dgm:spPr/>
      <dgm:t>
        <a:bodyPr/>
        <a:lstStyle/>
        <a:p>
          <a:endParaRPr lang="en-US"/>
        </a:p>
      </dgm:t>
    </dgm:pt>
    <dgm:pt modelId="{FB95267C-E9AC-48F5-AA7E-B84EE82D04A6}">
      <dgm:prSet phldrT="[Text]"/>
      <dgm:spPr/>
      <dgm:t>
        <a:bodyPr/>
        <a:lstStyle/>
        <a:p>
          <a:r>
            <a:rPr lang="en-US" b="1"/>
            <a:t>1 Channel 5V Relay Module</a:t>
          </a:r>
          <a:endParaRPr lang="en-US" b="1" dirty="0"/>
        </a:p>
      </dgm:t>
    </dgm:pt>
    <dgm:pt modelId="{409106F7-AD8F-4A34-81C7-86E054CF5AE6}" type="parTrans" cxnId="{E53E0D3C-9BA6-40A0-925E-F82E3347D345}">
      <dgm:prSet/>
      <dgm:spPr/>
      <dgm:t>
        <a:bodyPr/>
        <a:lstStyle/>
        <a:p>
          <a:endParaRPr lang="en-US"/>
        </a:p>
      </dgm:t>
    </dgm:pt>
    <dgm:pt modelId="{46804D5F-DD61-4B67-A120-B1F3E7E7BA44}" type="sibTrans" cxnId="{E53E0D3C-9BA6-40A0-925E-F82E3347D345}">
      <dgm:prSet/>
      <dgm:spPr/>
      <dgm:t>
        <a:bodyPr/>
        <a:lstStyle/>
        <a:p>
          <a:endParaRPr lang="en-US"/>
        </a:p>
      </dgm:t>
    </dgm:pt>
    <dgm:pt modelId="{C8613639-3054-49B7-801A-F31E14D83CB7}">
      <dgm:prSet phldrT="[Text]"/>
      <dgm:spPr/>
      <dgm:t>
        <a:bodyPr/>
        <a:lstStyle/>
        <a:p>
          <a:r>
            <a:rPr lang="en-US" b="1" dirty="0"/>
            <a:t>Ultrasonic Sensor</a:t>
          </a:r>
        </a:p>
      </dgm:t>
    </dgm:pt>
    <dgm:pt modelId="{3E18E046-9D45-46C0-A53C-29B728519623}" type="parTrans" cxnId="{46B80143-74CD-4C8D-BAF7-BE653A04163D}">
      <dgm:prSet/>
      <dgm:spPr/>
      <dgm:t>
        <a:bodyPr/>
        <a:lstStyle/>
        <a:p>
          <a:endParaRPr lang="en-US"/>
        </a:p>
      </dgm:t>
    </dgm:pt>
    <dgm:pt modelId="{4F9E8886-AF23-4357-892B-893FF9A15203}" type="sibTrans" cxnId="{46B80143-74CD-4C8D-BAF7-BE653A04163D}">
      <dgm:prSet/>
      <dgm:spPr/>
      <dgm:t>
        <a:bodyPr/>
        <a:lstStyle/>
        <a:p>
          <a:endParaRPr lang="en-US"/>
        </a:p>
      </dgm:t>
    </dgm:pt>
    <dgm:pt modelId="{F59FCCB0-5FF8-416C-AA1C-707CF0D66A5D}">
      <dgm:prSet phldrT="[Text]"/>
      <dgm:spPr/>
      <dgm:t>
        <a:bodyPr/>
        <a:lstStyle/>
        <a:p>
          <a:r>
            <a:rPr lang="en-US" b="1"/>
            <a:t>Temperature and Humidity Sensor</a:t>
          </a:r>
          <a:endParaRPr lang="en-US" b="1" dirty="0"/>
        </a:p>
      </dgm:t>
    </dgm:pt>
    <dgm:pt modelId="{4CA7D942-5599-493F-B1B3-01AD446C6DEF}" type="parTrans" cxnId="{93D982F5-20B1-4026-9174-9B1DD073D400}">
      <dgm:prSet/>
      <dgm:spPr/>
      <dgm:t>
        <a:bodyPr/>
        <a:lstStyle/>
        <a:p>
          <a:endParaRPr lang="en-US"/>
        </a:p>
      </dgm:t>
    </dgm:pt>
    <dgm:pt modelId="{85936AB3-5E91-4CEE-8BA3-BEDD8464E30A}" type="sibTrans" cxnId="{93D982F5-20B1-4026-9174-9B1DD073D400}">
      <dgm:prSet/>
      <dgm:spPr/>
      <dgm:t>
        <a:bodyPr/>
        <a:lstStyle/>
        <a:p>
          <a:endParaRPr lang="en-US"/>
        </a:p>
      </dgm:t>
    </dgm:pt>
    <dgm:pt modelId="{46F85D49-6E64-44A5-BD32-51D8C77B8B37}" type="pres">
      <dgm:prSet presAssocID="{6C962985-29D6-4D75-BCF0-A356319009E6}" presName="Name0" presStyleCnt="0">
        <dgm:presLayoutVars>
          <dgm:dir/>
          <dgm:resizeHandles val="exact"/>
        </dgm:presLayoutVars>
      </dgm:prSet>
      <dgm:spPr/>
    </dgm:pt>
    <dgm:pt modelId="{8BF35A98-18B2-4F2C-A2D0-C63FD1689FB0}" type="pres">
      <dgm:prSet presAssocID="{E5A1154D-4872-452F-A469-493A20E2FCA7}" presName="compNode" presStyleCnt="0"/>
      <dgm:spPr/>
    </dgm:pt>
    <dgm:pt modelId="{F04E7CA3-CD77-417E-8E8F-09994F09A142}" type="pres">
      <dgm:prSet presAssocID="{E5A1154D-4872-452F-A469-493A20E2FCA7}" presName="pictRect" presStyleLbl="node1" presStyleIdx="0" presStyleCnt="6"/>
      <dgm:spPr>
        <a:blipFill rotWithShape="1">
          <a:blip xmlns:r="http://schemas.openxmlformats.org/officeDocument/2006/relationships" r:embed="rId1"/>
          <a:srcRect/>
          <a:stretch>
            <a:fillRect l="-8000" r="-8000"/>
          </a:stretch>
        </a:blipFill>
      </dgm:spPr>
    </dgm:pt>
    <dgm:pt modelId="{FE97E253-3F5D-4DD6-8F84-C56BD21FE79C}" type="pres">
      <dgm:prSet presAssocID="{E5A1154D-4872-452F-A469-493A20E2FCA7}" presName="textRect" presStyleLbl="revTx" presStyleIdx="0" presStyleCnt="6">
        <dgm:presLayoutVars>
          <dgm:bulletEnabled val="1"/>
        </dgm:presLayoutVars>
      </dgm:prSet>
      <dgm:spPr/>
    </dgm:pt>
    <dgm:pt modelId="{33B7416B-77F2-4FC9-A0CA-84C49FE7B52A}" type="pres">
      <dgm:prSet presAssocID="{59E6DA6A-5EB8-41D0-88E5-7FE5710FD4CB}" presName="sibTrans" presStyleLbl="sibTrans2D1" presStyleIdx="0" presStyleCnt="0"/>
      <dgm:spPr/>
    </dgm:pt>
    <dgm:pt modelId="{119DD67B-03D0-4047-B2A4-1F1E5661396C}" type="pres">
      <dgm:prSet presAssocID="{ED4374C2-E149-478D-855B-A29849CAFEF0}" presName="compNode" presStyleCnt="0"/>
      <dgm:spPr/>
    </dgm:pt>
    <dgm:pt modelId="{271587D3-FE57-4E23-85B8-D94C1E5A682A}" type="pres">
      <dgm:prSet presAssocID="{ED4374C2-E149-478D-855B-A29849CAFEF0}" presName="pictRect" presStyleLbl="node1" presStyleIdx="1" presStyleCnt="6"/>
      <dgm:spPr>
        <a:blipFill dpi="0" rotWithShape="1">
          <a:blip xmlns:r="http://schemas.openxmlformats.org/officeDocument/2006/relationships" r:embed="rId2"/>
          <a:srcRect/>
          <a:stretch>
            <a:fillRect l="7680" t="-12800" r="7680" b="-10774"/>
          </a:stretch>
        </a:blipFill>
      </dgm:spPr>
    </dgm:pt>
    <dgm:pt modelId="{F0456E8C-44CF-42C4-865C-233703E09427}" type="pres">
      <dgm:prSet presAssocID="{ED4374C2-E149-478D-855B-A29849CAFEF0}" presName="textRect" presStyleLbl="revTx" presStyleIdx="1" presStyleCnt="6">
        <dgm:presLayoutVars>
          <dgm:bulletEnabled val="1"/>
        </dgm:presLayoutVars>
      </dgm:prSet>
      <dgm:spPr/>
    </dgm:pt>
    <dgm:pt modelId="{9896DC32-0127-44E6-88F5-8850866E7C01}" type="pres">
      <dgm:prSet presAssocID="{2744BCD7-3B5D-4794-9391-91D30763102F}" presName="sibTrans" presStyleLbl="sibTrans2D1" presStyleIdx="0" presStyleCnt="0"/>
      <dgm:spPr/>
    </dgm:pt>
    <dgm:pt modelId="{86DAF884-39CA-43E0-9E13-51147B39B867}" type="pres">
      <dgm:prSet presAssocID="{A260977A-370F-49B2-80A1-9AB8A7EC94E7}" presName="compNode" presStyleCnt="0"/>
      <dgm:spPr/>
    </dgm:pt>
    <dgm:pt modelId="{692BD6C5-AAE1-44F8-8E21-48AF9462E8CF}" type="pres">
      <dgm:prSet presAssocID="{A260977A-370F-49B2-80A1-9AB8A7EC94E7}" presName="pictRect" presStyleLbl="node1" presStyleIdx="2" presStyleCnt="6"/>
      <dgm:spPr>
        <a:blipFill rotWithShape="1">
          <a:blip xmlns:r="http://schemas.openxmlformats.org/officeDocument/2006/relationships" r:embed="rId3"/>
          <a:srcRect/>
          <a:stretch>
            <a:fillRect l="-2000" r="-2000"/>
          </a:stretch>
        </a:blipFill>
      </dgm:spPr>
    </dgm:pt>
    <dgm:pt modelId="{DC87E521-ACF7-4139-92A0-B8EEF1916EDC}" type="pres">
      <dgm:prSet presAssocID="{A260977A-370F-49B2-80A1-9AB8A7EC94E7}" presName="textRect" presStyleLbl="revTx" presStyleIdx="2" presStyleCnt="6">
        <dgm:presLayoutVars>
          <dgm:bulletEnabled val="1"/>
        </dgm:presLayoutVars>
      </dgm:prSet>
      <dgm:spPr/>
    </dgm:pt>
    <dgm:pt modelId="{F148A1A1-161C-4EE6-A238-309FCE6529D3}" type="pres">
      <dgm:prSet presAssocID="{C63EB301-025A-4263-8BDD-94AC89E5D6A1}" presName="sibTrans" presStyleLbl="sibTrans2D1" presStyleIdx="0" presStyleCnt="0"/>
      <dgm:spPr/>
    </dgm:pt>
    <dgm:pt modelId="{FD3212A2-288C-4D3D-AA12-B034013F729C}" type="pres">
      <dgm:prSet presAssocID="{FB95267C-E9AC-48F5-AA7E-B84EE82D04A6}" presName="compNode" presStyleCnt="0"/>
      <dgm:spPr/>
    </dgm:pt>
    <dgm:pt modelId="{F77BBA16-3D62-46BA-AC38-523A4F0BB149}" type="pres">
      <dgm:prSet presAssocID="{FB95267C-E9AC-48F5-AA7E-B84EE82D04A6}" presName="pictRect" presStyleLbl="node1" presStyleIdx="3" presStyleCnt="6"/>
      <dgm:spPr>
        <a:blipFill dpi="0" rotWithShape="1">
          <a:blip xmlns:r="http://schemas.openxmlformats.org/officeDocument/2006/relationships" r:embed="rId4"/>
          <a:srcRect/>
          <a:stretch>
            <a:fillRect l="17348" t="-164" r="8746" b="4086"/>
          </a:stretch>
        </a:blipFill>
      </dgm:spPr>
    </dgm:pt>
    <dgm:pt modelId="{E472D0D7-44C9-4771-BDB8-AF76757D0303}" type="pres">
      <dgm:prSet presAssocID="{FB95267C-E9AC-48F5-AA7E-B84EE82D04A6}" presName="textRect" presStyleLbl="revTx" presStyleIdx="3" presStyleCnt="6">
        <dgm:presLayoutVars>
          <dgm:bulletEnabled val="1"/>
        </dgm:presLayoutVars>
      </dgm:prSet>
      <dgm:spPr/>
    </dgm:pt>
    <dgm:pt modelId="{43F31947-4A2E-4E8D-A4FA-3C26438BEF42}" type="pres">
      <dgm:prSet presAssocID="{46804D5F-DD61-4B67-A120-B1F3E7E7BA44}" presName="sibTrans" presStyleLbl="sibTrans2D1" presStyleIdx="0" presStyleCnt="0"/>
      <dgm:spPr/>
    </dgm:pt>
    <dgm:pt modelId="{6EA85A8C-BC5D-418C-8A0E-CE4B9F4E2D0C}" type="pres">
      <dgm:prSet presAssocID="{F59FCCB0-5FF8-416C-AA1C-707CF0D66A5D}" presName="compNode" presStyleCnt="0"/>
      <dgm:spPr/>
    </dgm:pt>
    <dgm:pt modelId="{E3DECF0D-D80A-43CF-B018-DF691C37E1F4}" type="pres">
      <dgm:prSet presAssocID="{F59FCCB0-5FF8-416C-AA1C-707CF0D66A5D}" presName="pictRect" presStyleLbl="node1" presStyleIdx="4" presStyleCnt="6" custLinFactNeighborX="-8518" custLinFactNeighborY="-618"/>
      <dgm:spPr>
        <a:blipFill dpi="0" rotWithShape="1">
          <a:blip xmlns:r="http://schemas.openxmlformats.org/officeDocument/2006/relationships" r:embed="rId5"/>
          <a:srcRect/>
          <a:stretch>
            <a:fillRect l="6189" t="945" r="6189" b="4424"/>
          </a:stretch>
        </a:blipFill>
      </dgm:spPr>
    </dgm:pt>
    <dgm:pt modelId="{FDD254EC-6403-4A4C-94DC-E225A0F402B4}" type="pres">
      <dgm:prSet presAssocID="{F59FCCB0-5FF8-416C-AA1C-707CF0D66A5D}" presName="textRect" presStyleLbl="revTx" presStyleIdx="4" presStyleCnt="6">
        <dgm:presLayoutVars>
          <dgm:bulletEnabled val="1"/>
        </dgm:presLayoutVars>
      </dgm:prSet>
      <dgm:spPr/>
    </dgm:pt>
    <dgm:pt modelId="{82928242-5203-45E3-B09B-740D45C3A29C}" type="pres">
      <dgm:prSet presAssocID="{85936AB3-5E91-4CEE-8BA3-BEDD8464E30A}" presName="sibTrans" presStyleLbl="sibTrans2D1" presStyleIdx="0" presStyleCnt="0"/>
      <dgm:spPr/>
    </dgm:pt>
    <dgm:pt modelId="{B292185E-90B7-43EF-8376-F0281FED4D9D}" type="pres">
      <dgm:prSet presAssocID="{C8613639-3054-49B7-801A-F31E14D83CB7}" presName="compNode" presStyleCnt="0"/>
      <dgm:spPr/>
    </dgm:pt>
    <dgm:pt modelId="{11EF8208-2087-4B14-80BD-BCC7E26F73DB}" type="pres">
      <dgm:prSet presAssocID="{C8613639-3054-49B7-801A-F31E14D83CB7}" presName="pictRect" presStyleLbl="node1" presStyleIdx="5" presStyleCnt="6" custLinFactNeighborX="-1278"/>
      <dgm:spPr>
        <a:blipFill rotWithShape="1">
          <a:blip xmlns:r="http://schemas.openxmlformats.org/officeDocument/2006/relationships" r:embed="rId6"/>
          <a:srcRect/>
          <a:stretch>
            <a:fillRect t="-23000" b="-23000"/>
          </a:stretch>
        </a:blipFill>
      </dgm:spPr>
    </dgm:pt>
    <dgm:pt modelId="{24F90BDD-5902-4823-9824-64A4DDD25724}" type="pres">
      <dgm:prSet presAssocID="{C8613639-3054-49B7-801A-F31E14D83CB7}" presName="textRect" presStyleLbl="revTx" presStyleIdx="5" presStyleCnt="6">
        <dgm:presLayoutVars>
          <dgm:bulletEnabled val="1"/>
        </dgm:presLayoutVars>
      </dgm:prSet>
      <dgm:spPr/>
    </dgm:pt>
  </dgm:ptLst>
  <dgm:cxnLst>
    <dgm:cxn modelId="{84A64307-FF6F-4CE4-A72E-5E19D1C9FEC3}" srcId="{6C962985-29D6-4D75-BCF0-A356319009E6}" destId="{ED4374C2-E149-478D-855B-A29849CAFEF0}" srcOrd="1" destOrd="0" parTransId="{76B442F6-4ECE-4599-93E0-EAC9E29D7FD3}" sibTransId="{2744BCD7-3B5D-4794-9391-91D30763102F}"/>
    <dgm:cxn modelId="{C2B6C11B-9DCF-4C54-9BE3-9563C2C7C67F}" type="presOf" srcId="{85936AB3-5E91-4CEE-8BA3-BEDD8464E30A}" destId="{82928242-5203-45E3-B09B-740D45C3A29C}" srcOrd="0" destOrd="0" presId="urn:microsoft.com/office/officeart/2005/8/layout/pList1"/>
    <dgm:cxn modelId="{5FDA0E36-FDD4-4F5A-B237-B9BA75AC0510}" type="presOf" srcId="{F59FCCB0-5FF8-416C-AA1C-707CF0D66A5D}" destId="{FDD254EC-6403-4A4C-94DC-E225A0F402B4}" srcOrd="0" destOrd="0" presId="urn:microsoft.com/office/officeart/2005/8/layout/pList1"/>
    <dgm:cxn modelId="{FB000437-92A4-4DA4-9B39-8B6214EBF57E}" type="presOf" srcId="{6C962985-29D6-4D75-BCF0-A356319009E6}" destId="{46F85D49-6E64-44A5-BD32-51D8C77B8B37}" srcOrd="0" destOrd="0" presId="urn:microsoft.com/office/officeart/2005/8/layout/pList1"/>
    <dgm:cxn modelId="{E53E0D3C-9BA6-40A0-925E-F82E3347D345}" srcId="{6C962985-29D6-4D75-BCF0-A356319009E6}" destId="{FB95267C-E9AC-48F5-AA7E-B84EE82D04A6}" srcOrd="3" destOrd="0" parTransId="{409106F7-AD8F-4A34-81C7-86E054CF5AE6}" sibTransId="{46804D5F-DD61-4B67-A120-B1F3E7E7BA44}"/>
    <dgm:cxn modelId="{46B80143-74CD-4C8D-BAF7-BE653A04163D}" srcId="{6C962985-29D6-4D75-BCF0-A356319009E6}" destId="{C8613639-3054-49B7-801A-F31E14D83CB7}" srcOrd="5" destOrd="0" parTransId="{3E18E046-9D45-46C0-A53C-29B728519623}" sibTransId="{4F9E8886-AF23-4357-892B-893FF9A15203}"/>
    <dgm:cxn modelId="{33550567-F970-4B1A-9098-E0B4CF356A0D}" type="presOf" srcId="{46804D5F-DD61-4B67-A120-B1F3E7E7BA44}" destId="{43F31947-4A2E-4E8D-A4FA-3C26438BEF42}" srcOrd="0" destOrd="0" presId="urn:microsoft.com/office/officeart/2005/8/layout/pList1"/>
    <dgm:cxn modelId="{516FB675-260A-42D0-B4FA-1A6108BB483E}" type="presOf" srcId="{FB95267C-E9AC-48F5-AA7E-B84EE82D04A6}" destId="{E472D0D7-44C9-4771-BDB8-AF76757D0303}" srcOrd="0" destOrd="0" presId="urn:microsoft.com/office/officeart/2005/8/layout/pList1"/>
    <dgm:cxn modelId="{A86C9F87-67AC-4672-ACDB-3DB1F944582C}" type="presOf" srcId="{ED4374C2-E149-478D-855B-A29849CAFEF0}" destId="{F0456E8C-44CF-42C4-865C-233703E09427}" srcOrd="0" destOrd="0" presId="urn:microsoft.com/office/officeart/2005/8/layout/pList1"/>
    <dgm:cxn modelId="{6760009A-CC44-4C08-8BC1-3E0D5D3E391B}" srcId="{6C962985-29D6-4D75-BCF0-A356319009E6}" destId="{E5A1154D-4872-452F-A469-493A20E2FCA7}" srcOrd="0" destOrd="0" parTransId="{B38FEA4B-9B4E-4BAE-99D4-976BAE8E41C1}" sibTransId="{59E6DA6A-5EB8-41D0-88E5-7FE5710FD4CB}"/>
    <dgm:cxn modelId="{4E992CA0-D474-4740-8C2D-A2DF2F4B371C}" type="presOf" srcId="{59E6DA6A-5EB8-41D0-88E5-7FE5710FD4CB}" destId="{33B7416B-77F2-4FC9-A0CA-84C49FE7B52A}" srcOrd="0" destOrd="0" presId="urn:microsoft.com/office/officeart/2005/8/layout/pList1"/>
    <dgm:cxn modelId="{996903AF-2860-4005-92FB-66F1A307F352}" srcId="{6C962985-29D6-4D75-BCF0-A356319009E6}" destId="{A260977A-370F-49B2-80A1-9AB8A7EC94E7}" srcOrd="2" destOrd="0" parTransId="{065DAB91-3BF2-4CB7-8566-C2909F27FACC}" sibTransId="{C63EB301-025A-4263-8BDD-94AC89E5D6A1}"/>
    <dgm:cxn modelId="{94AD14B2-FDB8-43C7-874A-9C8FB8A47DDF}" type="presOf" srcId="{C63EB301-025A-4263-8BDD-94AC89E5D6A1}" destId="{F148A1A1-161C-4EE6-A238-309FCE6529D3}" srcOrd="0" destOrd="0" presId="urn:microsoft.com/office/officeart/2005/8/layout/pList1"/>
    <dgm:cxn modelId="{6FAEDBB3-E6F3-40A0-901D-1899B5BAA4D8}" type="presOf" srcId="{E5A1154D-4872-452F-A469-493A20E2FCA7}" destId="{FE97E253-3F5D-4DD6-8F84-C56BD21FE79C}" srcOrd="0" destOrd="0" presId="urn:microsoft.com/office/officeart/2005/8/layout/pList1"/>
    <dgm:cxn modelId="{079FFBBD-0FDF-43F7-B638-986025E4B370}" type="presOf" srcId="{C8613639-3054-49B7-801A-F31E14D83CB7}" destId="{24F90BDD-5902-4823-9824-64A4DDD25724}" srcOrd="0" destOrd="0" presId="urn:microsoft.com/office/officeart/2005/8/layout/pList1"/>
    <dgm:cxn modelId="{178406DD-531D-483B-8431-EFA57D677B4F}" type="presOf" srcId="{2744BCD7-3B5D-4794-9391-91D30763102F}" destId="{9896DC32-0127-44E6-88F5-8850866E7C01}" srcOrd="0" destOrd="0" presId="urn:microsoft.com/office/officeart/2005/8/layout/pList1"/>
    <dgm:cxn modelId="{AAE5F1EF-DD71-44F9-971F-9AC472EFCD42}" type="presOf" srcId="{A260977A-370F-49B2-80A1-9AB8A7EC94E7}" destId="{DC87E521-ACF7-4139-92A0-B8EEF1916EDC}" srcOrd="0" destOrd="0" presId="urn:microsoft.com/office/officeart/2005/8/layout/pList1"/>
    <dgm:cxn modelId="{93D982F5-20B1-4026-9174-9B1DD073D400}" srcId="{6C962985-29D6-4D75-BCF0-A356319009E6}" destId="{F59FCCB0-5FF8-416C-AA1C-707CF0D66A5D}" srcOrd="4" destOrd="0" parTransId="{4CA7D942-5599-493F-B1B3-01AD446C6DEF}" sibTransId="{85936AB3-5E91-4CEE-8BA3-BEDD8464E30A}"/>
    <dgm:cxn modelId="{9A3C9D11-62DB-47B0-8E55-89A226203261}" type="presParOf" srcId="{46F85D49-6E64-44A5-BD32-51D8C77B8B37}" destId="{8BF35A98-18B2-4F2C-A2D0-C63FD1689FB0}" srcOrd="0" destOrd="0" presId="urn:microsoft.com/office/officeart/2005/8/layout/pList1"/>
    <dgm:cxn modelId="{CB4A7099-8B64-4635-8CA2-9A1AC50D7C6A}" type="presParOf" srcId="{8BF35A98-18B2-4F2C-A2D0-C63FD1689FB0}" destId="{F04E7CA3-CD77-417E-8E8F-09994F09A142}" srcOrd="0" destOrd="0" presId="urn:microsoft.com/office/officeart/2005/8/layout/pList1"/>
    <dgm:cxn modelId="{6E19632A-4EC3-4158-AA80-A648EAC36F01}" type="presParOf" srcId="{8BF35A98-18B2-4F2C-A2D0-C63FD1689FB0}" destId="{FE97E253-3F5D-4DD6-8F84-C56BD21FE79C}" srcOrd="1" destOrd="0" presId="urn:microsoft.com/office/officeart/2005/8/layout/pList1"/>
    <dgm:cxn modelId="{AC48E48B-DC48-4A6E-B8D4-92AEAB8C9F1B}" type="presParOf" srcId="{46F85D49-6E64-44A5-BD32-51D8C77B8B37}" destId="{33B7416B-77F2-4FC9-A0CA-84C49FE7B52A}" srcOrd="1" destOrd="0" presId="urn:microsoft.com/office/officeart/2005/8/layout/pList1"/>
    <dgm:cxn modelId="{C0DD0FE8-5F69-4088-9F99-6EA14C837AB1}" type="presParOf" srcId="{46F85D49-6E64-44A5-BD32-51D8C77B8B37}" destId="{119DD67B-03D0-4047-B2A4-1F1E5661396C}" srcOrd="2" destOrd="0" presId="urn:microsoft.com/office/officeart/2005/8/layout/pList1"/>
    <dgm:cxn modelId="{71DB3E58-DC67-4821-BABF-0CDE4EAAE7BF}" type="presParOf" srcId="{119DD67B-03D0-4047-B2A4-1F1E5661396C}" destId="{271587D3-FE57-4E23-85B8-D94C1E5A682A}" srcOrd="0" destOrd="0" presId="urn:microsoft.com/office/officeart/2005/8/layout/pList1"/>
    <dgm:cxn modelId="{F355A420-61CA-4A1B-97BC-0720ACA6B2B0}" type="presParOf" srcId="{119DD67B-03D0-4047-B2A4-1F1E5661396C}" destId="{F0456E8C-44CF-42C4-865C-233703E09427}" srcOrd="1" destOrd="0" presId="urn:microsoft.com/office/officeart/2005/8/layout/pList1"/>
    <dgm:cxn modelId="{C6357D70-28A9-4FAB-BD23-61EBF7DFE858}" type="presParOf" srcId="{46F85D49-6E64-44A5-BD32-51D8C77B8B37}" destId="{9896DC32-0127-44E6-88F5-8850866E7C01}" srcOrd="3" destOrd="0" presId="urn:microsoft.com/office/officeart/2005/8/layout/pList1"/>
    <dgm:cxn modelId="{E33F17ED-C5DF-40B7-A813-8918AF290BC9}" type="presParOf" srcId="{46F85D49-6E64-44A5-BD32-51D8C77B8B37}" destId="{86DAF884-39CA-43E0-9E13-51147B39B867}" srcOrd="4" destOrd="0" presId="urn:microsoft.com/office/officeart/2005/8/layout/pList1"/>
    <dgm:cxn modelId="{36A23C09-93A8-4A69-B7A3-59116F59010F}" type="presParOf" srcId="{86DAF884-39CA-43E0-9E13-51147B39B867}" destId="{692BD6C5-AAE1-44F8-8E21-48AF9462E8CF}" srcOrd="0" destOrd="0" presId="urn:microsoft.com/office/officeart/2005/8/layout/pList1"/>
    <dgm:cxn modelId="{72099D01-ED3F-4CE1-88EF-F7D6D16D0B3F}" type="presParOf" srcId="{86DAF884-39CA-43E0-9E13-51147B39B867}" destId="{DC87E521-ACF7-4139-92A0-B8EEF1916EDC}" srcOrd="1" destOrd="0" presId="urn:microsoft.com/office/officeart/2005/8/layout/pList1"/>
    <dgm:cxn modelId="{E063BB29-6F9D-45ED-A303-A7D49AA93012}" type="presParOf" srcId="{46F85D49-6E64-44A5-BD32-51D8C77B8B37}" destId="{F148A1A1-161C-4EE6-A238-309FCE6529D3}" srcOrd="5" destOrd="0" presId="urn:microsoft.com/office/officeart/2005/8/layout/pList1"/>
    <dgm:cxn modelId="{021B4DA9-393A-4AD6-AAC7-703650438982}" type="presParOf" srcId="{46F85D49-6E64-44A5-BD32-51D8C77B8B37}" destId="{FD3212A2-288C-4D3D-AA12-B034013F729C}" srcOrd="6" destOrd="0" presId="urn:microsoft.com/office/officeart/2005/8/layout/pList1"/>
    <dgm:cxn modelId="{CA1C0AB1-D662-45A6-B749-F8083E722D61}" type="presParOf" srcId="{FD3212A2-288C-4D3D-AA12-B034013F729C}" destId="{F77BBA16-3D62-46BA-AC38-523A4F0BB149}" srcOrd="0" destOrd="0" presId="urn:microsoft.com/office/officeart/2005/8/layout/pList1"/>
    <dgm:cxn modelId="{32C48451-4935-43EE-8886-D485A809693E}" type="presParOf" srcId="{FD3212A2-288C-4D3D-AA12-B034013F729C}" destId="{E472D0D7-44C9-4771-BDB8-AF76757D0303}" srcOrd="1" destOrd="0" presId="urn:microsoft.com/office/officeart/2005/8/layout/pList1"/>
    <dgm:cxn modelId="{1185459E-7C86-4319-92FB-ED5D32C2ECF2}" type="presParOf" srcId="{46F85D49-6E64-44A5-BD32-51D8C77B8B37}" destId="{43F31947-4A2E-4E8D-A4FA-3C26438BEF42}" srcOrd="7" destOrd="0" presId="urn:microsoft.com/office/officeart/2005/8/layout/pList1"/>
    <dgm:cxn modelId="{A3030B8F-C3CB-4EBE-AFB5-B6CD8339F7E3}" type="presParOf" srcId="{46F85D49-6E64-44A5-BD32-51D8C77B8B37}" destId="{6EA85A8C-BC5D-418C-8A0E-CE4B9F4E2D0C}" srcOrd="8" destOrd="0" presId="urn:microsoft.com/office/officeart/2005/8/layout/pList1"/>
    <dgm:cxn modelId="{2CF074E4-7E78-4A11-A4D6-C0208E270348}" type="presParOf" srcId="{6EA85A8C-BC5D-418C-8A0E-CE4B9F4E2D0C}" destId="{E3DECF0D-D80A-43CF-B018-DF691C37E1F4}" srcOrd="0" destOrd="0" presId="urn:microsoft.com/office/officeart/2005/8/layout/pList1"/>
    <dgm:cxn modelId="{0D3DEBC4-0D85-4111-816A-7D9F8B1BD489}" type="presParOf" srcId="{6EA85A8C-BC5D-418C-8A0E-CE4B9F4E2D0C}" destId="{FDD254EC-6403-4A4C-94DC-E225A0F402B4}" srcOrd="1" destOrd="0" presId="urn:microsoft.com/office/officeart/2005/8/layout/pList1"/>
    <dgm:cxn modelId="{17752D48-4B83-4143-B412-B9CFB53783BB}" type="presParOf" srcId="{46F85D49-6E64-44A5-BD32-51D8C77B8B37}" destId="{82928242-5203-45E3-B09B-740D45C3A29C}" srcOrd="9" destOrd="0" presId="urn:microsoft.com/office/officeart/2005/8/layout/pList1"/>
    <dgm:cxn modelId="{6B7D749D-2428-415B-AE9D-32210212ECD6}" type="presParOf" srcId="{46F85D49-6E64-44A5-BD32-51D8C77B8B37}" destId="{B292185E-90B7-43EF-8376-F0281FED4D9D}" srcOrd="10" destOrd="0" presId="urn:microsoft.com/office/officeart/2005/8/layout/pList1"/>
    <dgm:cxn modelId="{603655EC-28A2-4F2D-81B8-F880E8BB6246}" type="presParOf" srcId="{B292185E-90B7-43EF-8376-F0281FED4D9D}" destId="{11EF8208-2087-4B14-80BD-BCC7E26F73DB}" srcOrd="0" destOrd="0" presId="urn:microsoft.com/office/officeart/2005/8/layout/pList1"/>
    <dgm:cxn modelId="{D4D4937D-9FF7-4C8C-99F5-5133B99ABF33}" type="presParOf" srcId="{B292185E-90B7-43EF-8376-F0281FED4D9D}" destId="{24F90BDD-5902-4823-9824-64A4DDD25724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04E7CA3-CD77-417E-8E8F-09994F09A142}">
      <dsp:nvSpPr>
        <dsp:cNvPr id="0" name=""/>
        <dsp:cNvSpPr/>
      </dsp:nvSpPr>
      <dsp:spPr>
        <a:xfrm>
          <a:off x="621065" y="3474"/>
          <a:ext cx="1825766" cy="1257953"/>
        </a:xfrm>
        <a:prstGeom prst="roundRect">
          <a:avLst/>
        </a:prstGeom>
        <a:blipFill rotWithShape="1">
          <a:blip xmlns:r="http://schemas.openxmlformats.org/officeDocument/2006/relationships" r:embed="rId1"/>
          <a:srcRect/>
          <a:stretch>
            <a:fillRect l="-8000" r="-8000"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E97E253-3F5D-4DD6-8F84-C56BD21FE79C}">
      <dsp:nvSpPr>
        <dsp:cNvPr id="0" name=""/>
        <dsp:cNvSpPr/>
      </dsp:nvSpPr>
      <dsp:spPr>
        <a:xfrm>
          <a:off x="621065" y="1261427"/>
          <a:ext cx="1825766" cy="6773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Node MCU</a:t>
          </a:r>
          <a:br>
            <a:rPr lang="en-US" sz="1400" b="1" kern="1200" dirty="0"/>
          </a:br>
          <a:r>
            <a:rPr lang="en-US" sz="1400" b="1" kern="1200" dirty="0"/>
            <a:t>ESP 8266</a:t>
          </a:r>
        </a:p>
      </dsp:txBody>
      <dsp:txXfrm>
        <a:off x="621065" y="1261427"/>
        <a:ext cx="1825766" cy="677359"/>
      </dsp:txXfrm>
    </dsp:sp>
    <dsp:sp modelId="{271587D3-FE57-4E23-85B8-D94C1E5A682A}">
      <dsp:nvSpPr>
        <dsp:cNvPr id="0" name=""/>
        <dsp:cNvSpPr/>
      </dsp:nvSpPr>
      <dsp:spPr>
        <a:xfrm>
          <a:off x="2629484" y="3474"/>
          <a:ext cx="1825766" cy="1257953"/>
        </a:xfrm>
        <a:prstGeom prst="roundRect">
          <a:avLst/>
        </a:prstGeom>
        <a:blipFill dpi="0" rotWithShape="1">
          <a:blip xmlns:r="http://schemas.openxmlformats.org/officeDocument/2006/relationships" r:embed="rId2"/>
          <a:srcRect/>
          <a:stretch>
            <a:fillRect l="7680" t="-12800" r="7680" b="-10774"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0456E8C-44CF-42C4-865C-233703E09427}">
      <dsp:nvSpPr>
        <dsp:cNvPr id="0" name=""/>
        <dsp:cNvSpPr/>
      </dsp:nvSpPr>
      <dsp:spPr>
        <a:xfrm>
          <a:off x="2629484" y="1261427"/>
          <a:ext cx="1825766" cy="6773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/>
            <a:t>Submersible mini 12V water pump</a:t>
          </a:r>
          <a:endParaRPr lang="en-US" sz="1400" b="1" kern="1200" dirty="0"/>
        </a:p>
      </dsp:txBody>
      <dsp:txXfrm>
        <a:off x="2629484" y="1261427"/>
        <a:ext cx="1825766" cy="677359"/>
      </dsp:txXfrm>
    </dsp:sp>
    <dsp:sp modelId="{692BD6C5-AAE1-44F8-8E21-48AF9462E8CF}">
      <dsp:nvSpPr>
        <dsp:cNvPr id="0" name=""/>
        <dsp:cNvSpPr/>
      </dsp:nvSpPr>
      <dsp:spPr>
        <a:xfrm>
          <a:off x="4637904" y="3474"/>
          <a:ext cx="1825766" cy="1257953"/>
        </a:xfrm>
        <a:prstGeom prst="roundRect">
          <a:avLst/>
        </a:prstGeom>
        <a:blipFill rotWithShape="1">
          <a:blip xmlns:r="http://schemas.openxmlformats.org/officeDocument/2006/relationships" r:embed="rId3"/>
          <a:srcRect/>
          <a:stretch>
            <a:fillRect l="-2000" r="-2000"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C87E521-ACF7-4139-92A0-B8EEF1916EDC}">
      <dsp:nvSpPr>
        <dsp:cNvPr id="0" name=""/>
        <dsp:cNvSpPr/>
      </dsp:nvSpPr>
      <dsp:spPr>
        <a:xfrm>
          <a:off x="4637904" y="1261427"/>
          <a:ext cx="1825766" cy="6773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Moisture Sensor</a:t>
          </a:r>
        </a:p>
      </dsp:txBody>
      <dsp:txXfrm>
        <a:off x="4637904" y="1261427"/>
        <a:ext cx="1825766" cy="677359"/>
      </dsp:txXfrm>
    </dsp:sp>
    <dsp:sp modelId="{F77BBA16-3D62-46BA-AC38-523A4F0BB149}">
      <dsp:nvSpPr>
        <dsp:cNvPr id="0" name=""/>
        <dsp:cNvSpPr/>
      </dsp:nvSpPr>
      <dsp:spPr>
        <a:xfrm>
          <a:off x="621065" y="2121363"/>
          <a:ext cx="1825766" cy="1257953"/>
        </a:xfrm>
        <a:prstGeom prst="roundRect">
          <a:avLst/>
        </a:prstGeom>
        <a:blipFill dpi="0" rotWithShape="1">
          <a:blip xmlns:r="http://schemas.openxmlformats.org/officeDocument/2006/relationships" r:embed="rId4"/>
          <a:srcRect/>
          <a:stretch>
            <a:fillRect l="17348" t="-164" r="8746" b="4086"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472D0D7-44C9-4771-BDB8-AF76757D0303}">
      <dsp:nvSpPr>
        <dsp:cNvPr id="0" name=""/>
        <dsp:cNvSpPr/>
      </dsp:nvSpPr>
      <dsp:spPr>
        <a:xfrm>
          <a:off x="621065" y="3379316"/>
          <a:ext cx="1825766" cy="6773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/>
            <a:t>1 Channel 5V Relay Module</a:t>
          </a:r>
          <a:endParaRPr lang="en-US" sz="1400" b="1" kern="1200" dirty="0"/>
        </a:p>
      </dsp:txBody>
      <dsp:txXfrm>
        <a:off x="621065" y="3379316"/>
        <a:ext cx="1825766" cy="677359"/>
      </dsp:txXfrm>
    </dsp:sp>
    <dsp:sp modelId="{E3DECF0D-D80A-43CF-B018-DF691C37E1F4}">
      <dsp:nvSpPr>
        <dsp:cNvPr id="0" name=""/>
        <dsp:cNvSpPr/>
      </dsp:nvSpPr>
      <dsp:spPr>
        <a:xfrm>
          <a:off x="2473966" y="2113589"/>
          <a:ext cx="1825766" cy="1257953"/>
        </a:xfrm>
        <a:prstGeom prst="roundRect">
          <a:avLst/>
        </a:prstGeom>
        <a:blipFill dpi="0" rotWithShape="1">
          <a:blip xmlns:r="http://schemas.openxmlformats.org/officeDocument/2006/relationships" r:embed="rId5"/>
          <a:srcRect/>
          <a:stretch>
            <a:fillRect l="6189" t="945" r="6189" b="4424"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DD254EC-6403-4A4C-94DC-E225A0F402B4}">
      <dsp:nvSpPr>
        <dsp:cNvPr id="0" name=""/>
        <dsp:cNvSpPr/>
      </dsp:nvSpPr>
      <dsp:spPr>
        <a:xfrm>
          <a:off x="2629484" y="3379316"/>
          <a:ext cx="1825766" cy="6773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/>
            <a:t>Temperature and Humidity Sensor</a:t>
          </a:r>
          <a:endParaRPr lang="en-US" sz="1400" b="1" kern="1200" dirty="0"/>
        </a:p>
      </dsp:txBody>
      <dsp:txXfrm>
        <a:off x="2629484" y="3379316"/>
        <a:ext cx="1825766" cy="677359"/>
      </dsp:txXfrm>
    </dsp:sp>
    <dsp:sp modelId="{11EF8208-2087-4B14-80BD-BCC7E26F73DB}">
      <dsp:nvSpPr>
        <dsp:cNvPr id="0" name=""/>
        <dsp:cNvSpPr/>
      </dsp:nvSpPr>
      <dsp:spPr>
        <a:xfrm>
          <a:off x="4614571" y="2121363"/>
          <a:ext cx="1825766" cy="1257953"/>
        </a:xfrm>
        <a:prstGeom prst="roundRect">
          <a:avLst/>
        </a:prstGeom>
        <a:blipFill rotWithShape="1">
          <a:blip xmlns:r="http://schemas.openxmlformats.org/officeDocument/2006/relationships" r:embed="rId6"/>
          <a:srcRect/>
          <a:stretch>
            <a:fillRect t="-23000" b="-23000"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4F90BDD-5902-4823-9824-64A4DDD25724}">
      <dsp:nvSpPr>
        <dsp:cNvPr id="0" name=""/>
        <dsp:cNvSpPr/>
      </dsp:nvSpPr>
      <dsp:spPr>
        <a:xfrm>
          <a:off x="4637904" y="3379316"/>
          <a:ext cx="1825766" cy="6773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Ultrasonic Sensor</a:t>
          </a:r>
        </a:p>
      </dsp:txBody>
      <dsp:txXfrm>
        <a:off x="4637904" y="3379316"/>
        <a:ext cx="1825766" cy="67735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E08F2E-5F06-4CE2-A139-452A1382A6F0}" type="datetimeFigureOut">
              <a:rPr lang="en-US"/>
              <a:t>27-Aug-22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28588A-5C4E-401A-AECC-B6F63A9DE965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5997978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4C5DC6-1594-414D-9341-ABA08739246C}" type="datetimeFigureOut">
              <a:rPr lang="en-US"/>
              <a:t>27-Aug-22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542409-6A04-4DC6-AC3A-D3758287A8F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411505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542409-6A04-4DC6-AC3A-D3758287A8F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8298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total cost was 2260 taka. From the pi chart, we can see that Power Supply accounted for the maximum cost which is 24 %. Next to it, sensors and relays costed 23%. If we go for mass production, the overall cost can be further reduced.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542409-6A04-4DC6-AC3A-D3758287A8F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0655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6AA46-BC9E-CF13-1EBC-E95F2DCE07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99B905-B7A7-AEC6-2D55-858AF5ADB5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418A56-AC59-904D-BBD6-12EEC53FE3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27-Aug-22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736E4F-D472-50D0-B562-4716D40251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0FD1CD-2C4F-0577-C0F1-9C2EFAB8ED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1869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456B8-43AE-7F30-B521-7F14D70616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01D3F69-5B79-0812-7A04-897B4B0BD9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073D61-2E32-4EBE-F7B2-8CB1A61CC5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smtClean="0"/>
              <a:t>27-Aug-22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4E02BC-4049-A5FA-7941-7714EB8D7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C5EE9E-8BC2-E95B-04DB-E31478F29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2352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F501884-FCDB-77D2-5F7E-7288A706727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A0D438-009D-B5AE-DAEB-E3245AABA8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4BE811-3EF1-DE4C-61F8-42D4D3F70C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27-Aug-22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B40EB9-CD42-E2E6-228B-F77384E684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114787-9EA3-F6D3-7499-A227C7ED3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6197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E762A-E227-C16C-5AB3-57CC61EF2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5F9C42-1B2C-5649-DEF9-44FA3F2202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8ED136-3B69-296E-FC7C-C0D3A46CBC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27-Aug-22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2F9E4D-2ED5-A3A4-86E0-29A97CBCFE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E14BAA-7D85-6DEE-9734-286DBEF6EA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7870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B070-87B8-3FDC-BBF7-6CBBF98E64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7937E5-7DF4-CB47-439B-AC3EED5636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DAB01B-8471-42AB-FFA0-4FEABAFB2B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27-Aug-22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494F32-DE78-5681-65B2-E161D595C3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6F08B9-9EF6-5704-61EB-94F709423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9899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B87C01-DAF5-05B4-BEF2-0F5A90D7D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2DE153-2539-A62A-698E-FC962A7BEB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8FB9C6-EBE1-F736-86B5-B5C1DF203C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4B32FD-97E1-7B3E-F701-203ACE0F03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smtClean="0"/>
              <a:t>27-Aug-22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5A6A23-8688-1406-A4FF-0961AD0091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AE419C-E6D7-7985-22F1-48121D472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1461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C77A9E-323A-5668-F1E9-AEB5023FB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0B5620-6470-B298-B81B-23F0C34E51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72B746-77DE-5CAF-FDE1-B0D43BFD06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91607D-675C-00E8-EE9E-63781548B9D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A5DB32B-7D19-F6CD-8330-B6FB13C4C2A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96B4F4-5ABA-EECB-97CB-94A0E92985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27-Aug-22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00D293D-0DBA-6EDE-F39B-5D1094E838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B812D4-91BB-E4A7-3CD7-7ADE19177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8114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18D3EA-78D5-61FC-2A06-F1429ED7C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84F8AEE-152D-865D-8C04-131CE1B26E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27-Aug-22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C5A5ED-A1B5-0089-25E4-BE890E3775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725E6E-758A-E3A7-970B-B3DAC6BC0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1809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84F0D96-57AD-88EB-99C6-890AE400B8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27-Aug-22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4A3C344-124C-CB89-14EE-B8DA76A1F3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BF10A9-D6D7-9D81-E0B2-532857366E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7104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F9831A-DF7D-6D7D-A7FC-2629FA9CE5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F38D10-B375-5AE3-51AB-959ABF8CB2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F2AB1E-B79C-2696-0916-9AF8E9CD9D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1F25D0-AD0F-EB74-CCE3-0B502C4A40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27-Aug-22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27E72C-C8E0-94BC-D378-4BD6476931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45A1CC-E599-7D4D-B3CF-6209431A0D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9327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A196D-A750-4DD1-F1D3-03738B5939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63400AE-8CEC-13BD-1D28-C82F87F630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EB1097-CAAA-4990-87AB-17D3D3A1D2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CE1344-53E3-7D76-5451-9F89829392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27-Aug-22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AFD38B-DA1D-9BEE-CE1B-65B197D2DC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FEF395-2287-01E6-A317-6C9EFD343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9334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A953294-E48D-4AB0-B14A-727D9E28F6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35189B-DD57-C78B-B71F-7A8D261C8D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F890C9-F458-E445-1C31-D30183B3A5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27-Aug-22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0CD4F1-1D26-8B6E-EEE7-18E52915BB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1C3EE3-CD46-5186-A5E5-1BD27C9642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530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svg"/><Relationship Id="rId7" Type="http://schemas.openxmlformats.org/officeDocument/2006/relationships/image" Target="../media/image23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16193" y="885672"/>
            <a:ext cx="4404491" cy="3460925"/>
          </a:xfrm>
        </p:spPr>
        <p:txBody>
          <a:bodyPr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b="1" dirty="0"/>
              <a:t>IoT Based </a:t>
            </a:r>
            <a:r>
              <a:rPr lang="en-US" b="1" dirty="0">
                <a:solidFill>
                  <a:srgbClr val="76B900"/>
                </a:solidFill>
              </a:rPr>
              <a:t>Smart Irrigation </a:t>
            </a:r>
            <a:r>
              <a:rPr lang="en-US" b="1" dirty="0"/>
              <a:t>System</a:t>
            </a:r>
            <a:endParaRPr lang="en-US" sz="8800" b="1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28387DE-9CBB-BE24-5F75-39F5E3C0F1B6}"/>
              </a:ext>
            </a:extLst>
          </p:cNvPr>
          <p:cNvGrpSpPr/>
          <p:nvPr/>
        </p:nvGrpSpPr>
        <p:grpSpPr>
          <a:xfrm>
            <a:off x="5520684" y="-1"/>
            <a:ext cx="6671316" cy="6858001"/>
            <a:chOff x="5520684" y="-1"/>
            <a:chExt cx="6671316" cy="6858001"/>
          </a:xfrm>
        </p:grpSpPr>
        <p:pic>
          <p:nvPicPr>
            <p:cNvPr id="3" name="Picture 3" descr="Graphical user interface, application&#10;&#10;Description automatically generated">
              <a:extLst>
                <a:ext uri="{FF2B5EF4-FFF2-40B4-BE49-F238E27FC236}">
                  <a16:creationId xmlns:a16="http://schemas.microsoft.com/office/drawing/2014/main" id="{5D595B15-8DAE-6A6F-4FBE-5EA1C3BA3B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5799" t="9091" r="25130"/>
            <a:stretch/>
          </p:blipFill>
          <p:spPr>
            <a:xfrm>
              <a:off x="5520684" y="-1"/>
              <a:ext cx="6671316" cy="6858001"/>
            </a:xfrm>
            <a:custGeom>
              <a:avLst/>
              <a:gdLst/>
              <a:ahLst/>
              <a:cxnLst/>
              <a:rect l="l" t="t" r="r" b="b"/>
              <a:pathLst>
                <a:path w="7922146" h="6858001">
                  <a:moveTo>
                    <a:pt x="379987" y="0"/>
                  </a:moveTo>
                  <a:lnTo>
                    <a:pt x="5304971" y="0"/>
                  </a:lnTo>
                  <a:lnTo>
                    <a:pt x="7065281" y="0"/>
                  </a:lnTo>
                  <a:lnTo>
                    <a:pt x="7397540" y="0"/>
                  </a:lnTo>
                  <a:lnTo>
                    <a:pt x="7397540" y="1"/>
                  </a:lnTo>
                  <a:lnTo>
                    <a:pt x="7922146" y="1"/>
                  </a:lnTo>
                  <a:lnTo>
                    <a:pt x="7922146" y="6858001"/>
                  </a:lnTo>
                  <a:lnTo>
                    <a:pt x="7065281" y="6858001"/>
                  </a:lnTo>
                  <a:lnTo>
                    <a:pt x="7065281" y="6858000"/>
                  </a:lnTo>
                  <a:lnTo>
                    <a:pt x="5932989" y="6858000"/>
                  </a:lnTo>
                  <a:lnTo>
                    <a:pt x="5932989" y="6858001"/>
                  </a:lnTo>
                  <a:lnTo>
                    <a:pt x="27809" y="6858001"/>
                  </a:lnTo>
                  <a:lnTo>
                    <a:pt x="1803228" y="4521201"/>
                  </a:lnTo>
                  <a:close/>
                  <a:moveTo>
                    <a:pt x="0" y="0"/>
                  </a:moveTo>
                  <a:lnTo>
                    <a:pt x="379987" y="0"/>
                  </a:lnTo>
                  <a:lnTo>
                    <a:pt x="0" y="407"/>
                  </a:lnTo>
                  <a:close/>
                </a:path>
              </a:pathLst>
            </a:custGeom>
          </p:spPr>
        </p:pic>
        <p:pic>
          <p:nvPicPr>
            <p:cNvPr id="5" name="Picture 4" descr="A screenshot of a video game&#10;&#10;Description automatically generated with medium confidence">
              <a:extLst>
                <a:ext uri="{FF2B5EF4-FFF2-40B4-BE49-F238E27FC236}">
                  <a16:creationId xmlns:a16="http://schemas.microsoft.com/office/drawing/2014/main" id="{D4164869-2F83-965C-3030-579A58B78E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242"/>
            <a:stretch/>
          </p:blipFill>
          <p:spPr>
            <a:xfrm>
              <a:off x="9136073" y="979190"/>
              <a:ext cx="1963507" cy="3969326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CC1964BB-2D4C-6916-893F-F0435CA254F6}"/>
              </a:ext>
            </a:extLst>
          </p:cNvPr>
          <p:cNvSpPr txBox="1"/>
          <p:nvPr/>
        </p:nvSpPr>
        <p:spPr>
          <a:xfrm>
            <a:off x="1116193" y="4717683"/>
            <a:ext cx="29748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Presented by: Group 1</a:t>
            </a:r>
          </a:p>
        </p:txBody>
      </p:sp>
    </p:spTree>
    <p:extLst>
      <p:ext uri="{BB962C8B-B14F-4D97-AF65-F5344CB8AC3E}">
        <p14:creationId xmlns:p14="http://schemas.microsoft.com/office/powerpoint/2010/main" val="4261546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8178A-1CD0-1B9E-E2F5-1BC2D429E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r>
              <a:rPr lang="en-GB" dirty="0">
                <a:solidFill>
                  <a:srgbClr val="76B900"/>
                </a:solidFill>
              </a:rPr>
              <a:t>Future Prospects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E949F5-9F1F-F47E-1162-3F3AFD89AB37}"/>
              </a:ext>
            </a:extLst>
          </p:cNvPr>
          <p:cNvSpPr txBox="1"/>
          <p:nvPr/>
        </p:nvSpPr>
        <p:spPr>
          <a:xfrm>
            <a:off x="360153" y="2634583"/>
            <a:ext cx="4610099" cy="4620682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2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439185-2C01-6681-6977-F95CB1640A2C}"/>
              </a:ext>
            </a:extLst>
          </p:cNvPr>
          <p:cNvSpPr txBox="1"/>
          <p:nvPr/>
        </p:nvSpPr>
        <p:spPr>
          <a:xfrm>
            <a:off x="5640238" y="2878998"/>
            <a:ext cx="4609775" cy="4620682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20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545974C-1B6C-5A2D-5399-22645D716986}"/>
              </a:ext>
            </a:extLst>
          </p:cNvPr>
          <p:cNvGrpSpPr/>
          <p:nvPr/>
        </p:nvGrpSpPr>
        <p:grpSpPr>
          <a:xfrm>
            <a:off x="1124961" y="2242645"/>
            <a:ext cx="2171700" cy="2621157"/>
            <a:chOff x="1124961" y="2242645"/>
            <a:chExt cx="2171700" cy="2621157"/>
          </a:xfrm>
        </p:grpSpPr>
        <p:pic>
          <p:nvPicPr>
            <p:cNvPr id="14" name="Graphic 13" descr="Lightning with solid fill">
              <a:extLst>
                <a:ext uri="{FF2B5EF4-FFF2-40B4-BE49-F238E27FC236}">
                  <a16:creationId xmlns:a16="http://schemas.microsoft.com/office/drawing/2014/main" id="{E164F5D8-E3E4-B231-6F40-685BB3C5719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4961" y="2242645"/>
              <a:ext cx="2171700" cy="2171700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61932AB-B440-E3C2-1D45-5E2A7107D6D1}"/>
                </a:ext>
              </a:extLst>
            </p:cNvPr>
            <p:cNvSpPr txBox="1"/>
            <p:nvPr/>
          </p:nvSpPr>
          <p:spPr>
            <a:xfrm>
              <a:off x="1142121" y="4217471"/>
              <a:ext cx="213738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Including weather </a:t>
              </a:r>
            </a:p>
            <a:p>
              <a:pPr algn="ctr"/>
              <a:r>
                <a:rPr lang="en-US" dirty="0"/>
                <a:t>Forecast Information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110BFFD-B750-C902-A8DE-C41FC3FBA662}"/>
              </a:ext>
            </a:extLst>
          </p:cNvPr>
          <p:cNvGrpSpPr/>
          <p:nvPr/>
        </p:nvGrpSpPr>
        <p:grpSpPr>
          <a:xfrm>
            <a:off x="5037101" y="2585157"/>
            <a:ext cx="1902252" cy="2278644"/>
            <a:chOff x="4966494" y="2585157"/>
            <a:chExt cx="1902252" cy="2278644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425D9BE-1DBA-C564-4A26-614FBF08E2BB}"/>
                </a:ext>
              </a:extLst>
            </p:cNvPr>
            <p:cNvSpPr txBox="1"/>
            <p:nvPr/>
          </p:nvSpPr>
          <p:spPr>
            <a:xfrm>
              <a:off x="5533106" y="4217470"/>
              <a:ext cx="90524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More</a:t>
              </a:r>
            </a:p>
            <a:p>
              <a:pPr algn="ctr"/>
              <a:r>
                <a:rPr lang="en-US" dirty="0"/>
                <a:t>Sensors</a:t>
              </a:r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1990EC8F-06ED-9AA3-F4B3-8FF55ED45733}"/>
                </a:ext>
              </a:extLst>
            </p:cNvPr>
            <p:cNvGrpSpPr/>
            <p:nvPr/>
          </p:nvGrpSpPr>
          <p:grpSpPr>
            <a:xfrm>
              <a:off x="4966494" y="2585157"/>
              <a:ext cx="1902252" cy="1398463"/>
              <a:chOff x="4743975" y="2671944"/>
              <a:chExt cx="1902252" cy="1398463"/>
            </a:xfrm>
          </p:grpSpPr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7EDB9D0-BE70-339B-F460-B4C8ADC95EDA}"/>
                  </a:ext>
                </a:extLst>
              </p:cNvPr>
              <p:cNvSpPr txBox="1"/>
              <p:nvPr/>
            </p:nvSpPr>
            <p:spPr>
              <a:xfrm>
                <a:off x="5172834" y="2971066"/>
                <a:ext cx="843501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400" b="1" dirty="0"/>
                  <a:t>pH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EC55534-C508-8BFF-D998-538310273C52}"/>
                  </a:ext>
                </a:extLst>
              </p:cNvPr>
              <p:cNvSpPr txBox="1"/>
              <p:nvPr/>
            </p:nvSpPr>
            <p:spPr>
              <a:xfrm>
                <a:off x="5126259" y="2671944"/>
                <a:ext cx="151996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>
                    <a:solidFill>
                      <a:srgbClr val="76B900"/>
                    </a:solidFill>
                  </a:rPr>
                  <a:t>Nutrient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5749E10-2BB6-DB49-0B0F-AF339FB5E238}"/>
                  </a:ext>
                </a:extLst>
              </p:cNvPr>
              <p:cNvSpPr txBox="1"/>
              <p:nvPr/>
            </p:nvSpPr>
            <p:spPr>
              <a:xfrm>
                <a:off x="4745946" y="3701075"/>
                <a:ext cx="14103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Crop Growth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B4702C5-D918-098E-506D-CACD57151D6C}"/>
                  </a:ext>
                </a:extLst>
              </p:cNvPr>
              <p:cNvSpPr txBox="1"/>
              <p:nvPr/>
            </p:nvSpPr>
            <p:spPr>
              <a:xfrm>
                <a:off x="5902288" y="3498122"/>
                <a:ext cx="62709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solidFill>
                      <a:srgbClr val="76B900"/>
                    </a:solidFill>
                  </a:rPr>
                  <a:t>Pest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E4BA612-466A-3EAD-3782-A6F688736D98}"/>
                  </a:ext>
                </a:extLst>
              </p:cNvPr>
              <p:cNvSpPr txBox="1"/>
              <p:nvPr/>
            </p:nvSpPr>
            <p:spPr>
              <a:xfrm>
                <a:off x="4743975" y="3020718"/>
                <a:ext cx="51488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/>
                  <a:t>Rain</a:t>
                </a:r>
              </a:p>
            </p:txBody>
          </p:sp>
        </p:grp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FE8B8B17-8C74-3910-01E6-AFF8924519C6}"/>
              </a:ext>
            </a:extLst>
          </p:cNvPr>
          <p:cNvGrpSpPr/>
          <p:nvPr/>
        </p:nvGrpSpPr>
        <p:grpSpPr>
          <a:xfrm>
            <a:off x="8679792" y="2687780"/>
            <a:ext cx="1729080" cy="2179409"/>
            <a:chOff x="8679792" y="2687780"/>
            <a:chExt cx="1729080" cy="2179409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CCEFC49-D74F-2D4A-250F-9C09DBB50410}"/>
                </a:ext>
              </a:extLst>
            </p:cNvPr>
            <p:cNvSpPr txBox="1"/>
            <p:nvPr/>
          </p:nvSpPr>
          <p:spPr>
            <a:xfrm>
              <a:off x="8679792" y="4220858"/>
              <a:ext cx="130240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More</a:t>
              </a:r>
            </a:p>
            <a:p>
              <a:pPr algn="ctr"/>
              <a:r>
                <a:rPr lang="en-US" dirty="0"/>
                <a:t>Automation</a:t>
              </a:r>
            </a:p>
          </p:txBody>
        </p:sp>
        <p:pic>
          <p:nvPicPr>
            <p:cNvPr id="24" name="Graphic 23" descr="Robot Hand with solid fill">
              <a:extLst>
                <a:ext uri="{FF2B5EF4-FFF2-40B4-BE49-F238E27FC236}">
                  <a16:creationId xmlns:a16="http://schemas.microsoft.com/office/drawing/2014/main" id="{B6C617CC-03A0-FB52-0332-4A0A80E440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899127" y="2687780"/>
              <a:ext cx="1509745" cy="15097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61041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02D46-2845-BEDB-091E-14BC7462A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76B900"/>
                </a:solidFill>
              </a:rPr>
              <a:t>Contributions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934AAB-077C-36CA-4E19-DF7EB2CF9999}"/>
              </a:ext>
            </a:extLst>
          </p:cNvPr>
          <p:cNvSpPr txBox="1"/>
          <p:nvPr/>
        </p:nvSpPr>
        <p:spPr>
          <a:xfrm>
            <a:off x="7740307" y="4156897"/>
            <a:ext cx="253300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Syed Muid Al Kais (158)</a:t>
            </a:r>
          </a:p>
          <a:p>
            <a:r>
              <a:rPr lang="en-US" dirty="0"/>
              <a:t>Coding, Troubleshooting,</a:t>
            </a:r>
          </a:p>
          <a:p>
            <a:r>
              <a:rPr lang="en-US" dirty="0"/>
              <a:t>System Design 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E789FCF-F7A8-07C9-2CD7-EE98D8298FD1}"/>
              </a:ext>
            </a:extLst>
          </p:cNvPr>
          <p:cNvGrpSpPr/>
          <p:nvPr/>
        </p:nvGrpSpPr>
        <p:grpSpPr>
          <a:xfrm>
            <a:off x="1382761" y="3938234"/>
            <a:ext cx="3761478" cy="1459992"/>
            <a:chOff x="1382761" y="3938234"/>
            <a:chExt cx="3761478" cy="145999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EF98178-128D-EEED-67A7-1C8CD55FB8F4}"/>
                </a:ext>
              </a:extLst>
            </p:cNvPr>
            <p:cNvSpPr txBox="1"/>
            <p:nvPr/>
          </p:nvSpPr>
          <p:spPr>
            <a:xfrm>
              <a:off x="3030519" y="4156897"/>
              <a:ext cx="2113720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Supta Deb (154)</a:t>
              </a:r>
            </a:p>
            <a:p>
              <a:r>
                <a:rPr lang="en-US" dirty="0"/>
                <a:t>Hardware Assembly,</a:t>
              </a:r>
            </a:p>
            <a:p>
              <a:r>
                <a:rPr lang="en-US" dirty="0"/>
                <a:t>System Optimization</a:t>
              </a:r>
            </a:p>
          </p:txBody>
        </p:sp>
        <p:pic>
          <p:nvPicPr>
            <p:cNvPr id="9" name="Picture 8" descr="A person standing in a field&#10;&#10;Description automatically generated with medium confidence">
              <a:extLst>
                <a:ext uri="{FF2B5EF4-FFF2-40B4-BE49-F238E27FC236}">
                  <a16:creationId xmlns:a16="http://schemas.microsoft.com/office/drawing/2014/main" id="{899063C7-7346-B1F3-C506-31D4654851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280" t="9223" r="23709" b="40766"/>
            <a:stretch/>
          </p:blipFill>
          <p:spPr>
            <a:xfrm>
              <a:off x="1382761" y="3938234"/>
              <a:ext cx="1459992" cy="1459992"/>
            </a:xfrm>
            <a:prstGeom prst="ellipse">
              <a:avLst/>
            </a:prstGeom>
            <a:ln w="12700" cap="rnd">
              <a:solidFill>
                <a:srgbClr val="333333"/>
              </a:solidFill>
            </a:ln>
            <a:effectLst/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BCC7761-8AFF-FC21-4906-0928A1C47CFE}"/>
              </a:ext>
            </a:extLst>
          </p:cNvPr>
          <p:cNvGrpSpPr/>
          <p:nvPr/>
        </p:nvGrpSpPr>
        <p:grpSpPr>
          <a:xfrm>
            <a:off x="1382761" y="2084465"/>
            <a:ext cx="4184671" cy="1459992"/>
            <a:chOff x="1382761" y="2084465"/>
            <a:chExt cx="4184671" cy="145999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A667552-B1AC-5D46-51BF-87E9C5C5D50B}"/>
                </a:ext>
              </a:extLst>
            </p:cNvPr>
            <p:cNvSpPr txBox="1"/>
            <p:nvPr/>
          </p:nvSpPr>
          <p:spPr>
            <a:xfrm>
              <a:off x="3030519" y="2377937"/>
              <a:ext cx="253691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Sajib Biswas Shuvo (131)</a:t>
              </a:r>
            </a:p>
            <a:p>
              <a:r>
                <a:rPr lang="en-US" dirty="0"/>
                <a:t>Coding, System Design</a:t>
              </a:r>
            </a:p>
          </p:txBody>
        </p:sp>
        <p:pic>
          <p:nvPicPr>
            <p:cNvPr id="11" name="Picture 10" descr="A picture containing person, child, young, standing&#10;&#10;Description automatically generated">
              <a:extLst>
                <a:ext uri="{FF2B5EF4-FFF2-40B4-BE49-F238E27FC236}">
                  <a16:creationId xmlns:a16="http://schemas.microsoft.com/office/drawing/2014/main" id="{61EDE5C0-6873-5DB3-CBB3-2D95172AF7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82761" y="2084465"/>
              <a:ext cx="1456944" cy="1459992"/>
            </a:xfrm>
            <a:prstGeom prst="ellipse">
              <a:avLst/>
            </a:prstGeom>
            <a:ln w="12700" cap="rnd">
              <a:solidFill>
                <a:srgbClr val="333333"/>
              </a:solidFill>
            </a:ln>
            <a:effectLst/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1962FA2-F670-9DB0-75B1-97322339BCF4}"/>
              </a:ext>
            </a:extLst>
          </p:cNvPr>
          <p:cNvGrpSpPr/>
          <p:nvPr/>
        </p:nvGrpSpPr>
        <p:grpSpPr>
          <a:xfrm>
            <a:off x="6096000" y="2084465"/>
            <a:ext cx="4262844" cy="1459992"/>
            <a:chOff x="6096000" y="2084465"/>
            <a:chExt cx="4262844" cy="145999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747FE5E-A4D8-100B-5E7D-82FF82EB17E4}"/>
                </a:ext>
              </a:extLst>
            </p:cNvPr>
            <p:cNvSpPr txBox="1"/>
            <p:nvPr/>
          </p:nvSpPr>
          <p:spPr>
            <a:xfrm>
              <a:off x="7740307" y="2418982"/>
              <a:ext cx="2618537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Tonmoy Hossain (136)</a:t>
              </a:r>
            </a:p>
            <a:p>
              <a:r>
                <a:rPr lang="en-US" dirty="0"/>
                <a:t>System Design, Hardware </a:t>
              </a:r>
            </a:p>
            <a:p>
              <a:r>
                <a:rPr lang="en-US" dirty="0"/>
                <a:t>Assembly</a:t>
              </a: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9869ADB4-10DD-7578-156D-9B55E0AF08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198" r="16056" b="38824"/>
            <a:stretch/>
          </p:blipFill>
          <p:spPr>
            <a:xfrm>
              <a:off x="6096000" y="2084465"/>
              <a:ext cx="1456944" cy="1459992"/>
            </a:xfrm>
            <a:prstGeom prst="ellipse">
              <a:avLst/>
            </a:prstGeom>
            <a:ln w="12700" cap="rnd">
              <a:solidFill>
                <a:srgbClr val="333333"/>
              </a:solidFill>
            </a:ln>
            <a:effectLst/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34423910-9F76-DC93-19AB-DF2EFFFE78F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06" t="5987" r="9451" b="23943"/>
          <a:stretch/>
        </p:blipFill>
        <p:spPr>
          <a:xfrm>
            <a:off x="6092952" y="3938234"/>
            <a:ext cx="1459992" cy="1459992"/>
          </a:xfrm>
          <a:prstGeom prst="ellipse">
            <a:avLst/>
          </a:prstGeom>
          <a:ln w="127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7048989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2959" y="690914"/>
            <a:ext cx="3367150" cy="1688890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US" sz="3600" b="1" dirty="0">
                <a:solidFill>
                  <a:srgbClr val="76B900"/>
                </a:solidFill>
              </a:rPr>
              <a:t>Why Smart Irrigation System is Important?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9CD8D479-8942-46E8-A226-A4E01F7A105C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2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8E0C4B-5676-E6FF-80CF-66E44DEDBC39}"/>
              </a:ext>
            </a:extLst>
          </p:cNvPr>
          <p:cNvSpPr txBox="1"/>
          <p:nvPr/>
        </p:nvSpPr>
        <p:spPr>
          <a:xfrm>
            <a:off x="7686136" y="1216325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>
              <a:solidFill>
                <a:srgbClr val="333333"/>
              </a:solidFill>
              <a:latin typeface="mr-eaves-xl-san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647DCD-FF28-9FA5-E95D-A7BFB5EFBB53}"/>
              </a:ext>
            </a:extLst>
          </p:cNvPr>
          <p:cNvSpPr txBox="1"/>
          <p:nvPr/>
        </p:nvSpPr>
        <p:spPr>
          <a:xfrm>
            <a:off x="1676400" y="1719532"/>
            <a:ext cx="356270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>
              <a:solidFill>
                <a:srgbClr val="333333"/>
              </a:solidFill>
              <a:latin typeface="mr-eaves-xl-san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158E028-3B9B-BE4C-EB82-C81F53787E91}"/>
              </a:ext>
            </a:extLst>
          </p:cNvPr>
          <p:cNvSpPr txBox="1"/>
          <p:nvPr/>
        </p:nvSpPr>
        <p:spPr>
          <a:xfrm>
            <a:off x="1198769" y="4146240"/>
            <a:ext cx="336715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“Farmers waste 800 </a:t>
            </a:r>
            <a:r>
              <a:rPr lang="en-US" sz="2400" dirty="0" err="1"/>
              <a:t>litres</a:t>
            </a:r>
            <a:r>
              <a:rPr lang="en-US" sz="2400" dirty="0"/>
              <a:t> of water to grow a kg of paddy”</a:t>
            </a:r>
          </a:p>
          <a:p>
            <a:pPr algn="r"/>
            <a:r>
              <a:rPr lang="en-US" sz="1600" dirty="0"/>
              <a:t>- Dhaka Tribune (13 Jan, 2019)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1FCF639-EAE3-ABF6-4189-8C2F717A383C}"/>
              </a:ext>
            </a:extLst>
          </p:cNvPr>
          <p:cNvGrpSpPr/>
          <p:nvPr/>
        </p:nvGrpSpPr>
        <p:grpSpPr>
          <a:xfrm>
            <a:off x="4968465" y="742280"/>
            <a:ext cx="6024766" cy="5451290"/>
            <a:chOff x="4968465" y="742280"/>
            <a:chExt cx="6024766" cy="5451290"/>
          </a:xfrm>
        </p:grpSpPr>
        <p:pic>
          <p:nvPicPr>
            <p:cNvPr id="239" name="Picture 239">
              <a:extLst>
                <a:ext uri="{FF2B5EF4-FFF2-40B4-BE49-F238E27FC236}">
                  <a16:creationId xmlns:a16="http://schemas.microsoft.com/office/drawing/2014/main" id="{B81F686F-21A8-EFFB-9B93-A662D21B1BD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548" r="11548"/>
            <a:stretch/>
          </p:blipFill>
          <p:spPr>
            <a:xfrm>
              <a:off x="4968465" y="742280"/>
              <a:ext cx="6024766" cy="4977245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7947B45-CF29-814F-0A87-69AB159BB1CA}"/>
                </a:ext>
              </a:extLst>
            </p:cNvPr>
            <p:cNvSpPr txBox="1"/>
            <p:nvPr/>
          </p:nvSpPr>
          <p:spPr>
            <a:xfrm>
              <a:off x="7782376" y="5885793"/>
              <a:ext cx="289566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Image: Mehedi Hasan/Dhaka Tribune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27619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95F65C-2F21-148A-A432-089B65EBF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76B900"/>
                </a:solidFill>
              </a:rPr>
              <a:t>Project Objectives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39CF8F-5A14-D091-9E57-7A4BC4D28460}"/>
              </a:ext>
            </a:extLst>
          </p:cNvPr>
          <p:cNvSpPr txBox="1"/>
          <p:nvPr/>
        </p:nvSpPr>
        <p:spPr>
          <a:xfrm>
            <a:off x="838200" y="2239566"/>
            <a:ext cx="445069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Efficient Water Management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Reduce GHC Emission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Automation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30202E-88E5-739A-B6E7-86DE09EF2982}"/>
              </a:ext>
            </a:extLst>
          </p:cNvPr>
          <p:cNvSpPr txBox="1"/>
          <p:nvPr/>
        </p:nvSpPr>
        <p:spPr>
          <a:xfrm>
            <a:off x="7903433" y="1639402"/>
            <a:ext cx="25082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State of the Art</a:t>
            </a:r>
          </a:p>
          <a:p>
            <a:pPr algn="ctr"/>
            <a:r>
              <a:rPr lang="en-US" sz="2400" dirty="0"/>
              <a:t>Communication</a:t>
            </a:r>
          </a:p>
          <a:p>
            <a:pPr algn="ctr"/>
            <a:r>
              <a:rPr lang="en-US" sz="2400" dirty="0"/>
              <a:t>System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55123BD-784A-4F31-0140-87C57726ECA1}"/>
              </a:ext>
            </a:extLst>
          </p:cNvPr>
          <p:cNvGrpSpPr/>
          <p:nvPr/>
        </p:nvGrpSpPr>
        <p:grpSpPr>
          <a:xfrm>
            <a:off x="8189475" y="2839731"/>
            <a:ext cx="1936172" cy="3102142"/>
            <a:chOff x="8189475" y="2839731"/>
            <a:chExt cx="1936172" cy="310214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A0FF02D-9114-0516-3660-2D7D846D3CFE}"/>
                </a:ext>
              </a:extLst>
            </p:cNvPr>
            <p:cNvSpPr txBox="1"/>
            <p:nvPr/>
          </p:nvSpPr>
          <p:spPr>
            <a:xfrm>
              <a:off x="8189475" y="4495323"/>
              <a:ext cx="1936171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800" dirty="0"/>
                <a:t>IoT</a:t>
              </a:r>
            </a:p>
          </p:txBody>
        </p:sp>
        <p:pic>
          <p:nvPicPr>
            <p:cNvPr id="12" name="Graphic 11" descr="Internet Of Things outline">
              <a:extLst>
                <a:ext uri="{FF2B5EF4-FFF2-40B4-BE49-F238E27FC236}">
                  <a16:creationId xmlns:a16="http://schemas.microsoft.com/office/drawing/2014/main" id="{98DE92F5-6FB2-7D6C-4AB7-DA705ABD9B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189475" y="2839731"/>
              <a:ext cx="1936172" cy="1936172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BD40D40-444E-CA45-A365-6025918D15EF}"/>
              </a:ext>
            </a:extLst>
          </p:cNvPr>
          <p:cNvGrpSpPr/>
          <p:nvPr/>
        </p:nvGrpSpPr>
        <p:grpSpPr>
          <a:xfrm>
            <a:off x="5288896" y="2685734"/>
            <a:ext cx="1446339" cy="1166499"/>
            <a:chOff x="5288896" y="2685734"/>
            <a:chExt cx="1446339" cy="116649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95CEAE3-7239-0170-4719-040DB4259DBF}"/>
                </a:ext>
              </a:extLst>
            </p:cNvPr>
            <p:cNvSpPr txBox="1"/>
            <p:nvPr/>
          </p:nvSpPr>
          <p:spPr>
            <a:xfrm>
              <a:off x="5288896" y="2685734"/>
              <a:ext cx="132790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Using</a:t>
              </a:r>
            </a:p>
          </p:txBody>
        </p:sp>
        <p:sp>
          <p:nvSpPr>
            <p:cNvPr id="14" name="Arrow: Right 13">
              <a:extLst>
                <a:ext uri="{FF2B5EF4-FFF2-40B4-BE49-F238E27FC236}">
                  <a16:creationId xmlns:a16="http://schemas.microsoft.com/office/drawing/2014/main" id="{8A394A33-6D36-77A1-36EE-BCEAFBC4F14E}"/>
                </a:ext>
              </a:extLst>
            </p:cNvPr>
            <p:cNvSpPr/>
            <p:nvPr/>
          </p:nvSpPr>
          <p:spPr>
            <a:xfrm>
              <a:off x="5288896" y="3098452"/>
              <a:ext cx="1446339" cy="753781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24227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48A9E8-F63B-7023-6B7A-A375366A5A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087" y="611519"/>
            <a:ext cx="10197494" cy="1099457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76B900"/>
                </a:solidFill>
              </a:rPr>
              <a:t>Features of our System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637982E-814E-F25D-9EA5-35D4973CED09}"/>
              </a:ext>
            </a:extLst>
          </p:cNvPr>
          <p:cNvGrpSpPr/>
          <p:nvPr/>
        </p:nvGrpSpPr>
        <p:grpSpPr>
          <a:xfrm>
            <a:off x="1277054" y="4039121"/>
            <a:ext cx="3766210" cy="1519949"/>
            <a:chOff x="1277054" y="4039121"/>
            <a:chExt cx="3766210" cy="151994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C2B0904-6656-D77E-B617-37E510D88FFC}"/>
                </a:ext>
              </a:extLst>
            </p:cNvPr>
            <p:cNvSpPr txBox="1"/>
            <p:nvPr/>
          </p:nvSpPr>
          <p:spPr>
            <a:xfrm>
              <a:off x="3030918" y="4548666"/>
              <a:ext cx="201234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Both automatic</a:t>
              </a:r>
            </a:p>
            <a:p>
              <a:r>
                <a:rPr lang="en-US" dirty="0"/>
                <a:t>and manual control</a:t>
              </a:r>
            </a:p>
          </p:txBody>
        </p:sp>
        <p:pic>
          <p:nvPicPr>
            <p:cNvPr id="7" name="Picture 6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6925E256-10DB-22A1-91D6-E71461B9EE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022" b="14537"/>
            <a:stretch/>
          </p:blipFill>
          <p:spPr>
            <a:xfrm>
              <a:off x="1277054" y="4039121"/>
              <a:ext cx="1483430" cy="1519949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BA1C738-36A4-48CF-B6D5-7C5D6A0E9072}"/>
              </a:ext>
            </a:extLst>
          </p:cNvPr>
          <p:cNvGrpSpPr/>
          <p:nvPr/>
        </p:nvGrpSpPr>
        <p:grpSpPr>
          <a:xfrm>
            <a:off x="1318618" y="2168376"/>
            <a:ext cx="3853784" cy="1231685"/>
            <a:chOff x="1318618" y="2168376"/>
            <a:chExt cx="3853784" cy="1231685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006BD55-7CA7-32BB-BD9B-B4CB44A869DA}"/>
                </a:ext>
              </a:extLst>
            </p:cNvPr>
            <p:cNvSpPr txBox="1"/>
            <p:nvPr/>
          </p:nvSpPr>
          <p:spPr>
            <a:xfrm>
              <a:off x="3030918" y="2580234"/>
              <a:ext cx="214148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Supplies water</a:t>
              </a:r>
            </a:p>
            <a:p>
              <a:r>
                <a:rPr lang="en-US" dirty="0"/>
                <a:t>only when necessary</a:t>
              </a:r>
            </a:p>
          </p:txBody>
        </p:sp>
        <p:pic>
          <p:nvPicPr>
            <p:cNvPr id="11" name="Picture 10" descr="Icon&#10;&#10;Description automatically generated">
              <a:extLst>
                <a:ext uri="{FF2B5EF4-FFF2-40B4-BE49-F238E27FC236}">
                  <a16:creationId xmlns:a16="http://schemas.microsoft.com/office/drawing/2014/main" id="{697F1E0F-20EE-7105-B8C2-24C72B4995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1613" b="23288"/>
            <a:stretch/>
          </p:blipFill>
          <p:spPr>
            <a:xfrm>
              <a:off x="1318618" y="2168376"/>
              <a:ext cx="1580424" cy="1231685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B3EA709-69C3-ED63-80E1-A195C25B8FA3}"/>
              </a:ext>
            </a:extLst>
          </p:cNvPr>
          <p:cNvGrpSpPr/>
          <p:nvPr/>
        </p:nvGrpSpPr>
        <p:grpSpPr>
          <a:xfrm>
            <a:off x="5825834" y="2262754"/>
            <a:ext cx="5007944" cy="1137307"/>
            <a:chOff x="5825834" y="2262754"/>
            <a:chExt cx="5007944" cy="1137307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9DB9695-5143-C3DB-AE5A-410D074E1B20}"/>
                </a:ext>
              </a:extLst>
            </p:cNvPr>
            <p:cNvSpPr txBox="1"/>
            <p:nvPr/>
          </p:nvSpPr>
          <p:spPr>
            <a:xfrm>
              <a:off x="7521075" y="2580234"/>
              <a:ext cx="331270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Web-based dashboard</a:t>
              </a:r>
            </a:p>
            <a:p>
              <a:r>
                <a:rPr lang="en-US" dirty="0"/>
                <a:t>to monitor important parameters</a:t>
              </a:r>
            </a:p>
          </p:txBody>
        </p:sp>
        <p:pic>
          <p:nvPicPr>
            <p:cNvPr id="13" name="Picture 12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92A3541F-EE79-366E-A44C-FBA38EBD5CA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9243" b="21060"/>
            <a:stretch/>
          </p:blipFill>
          <p:spPr>
            <a:xfrm>
              <a:off x="5825834" y="2262754"/>
              <a:ext cx="1346929" cy="1137307"/>
            </a:xfrm>
            <a:prstGeom prst="rect">
              <a:avLst/>
            </a:prstGeom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000BFC5-5533-667B-6FBA-3E05D4011475}"/>
              </a:ext>
            </a:extLst>
          </p:cNvPr>
          <p:cNvGrpSpPr/>
          <p:nvPr/>
        </p:nvGrpSpPr>
        <p:grpSpPr>
          <a:xfrm>
            <a:off x="5773223" y="4111859"/>
            <a:ext cx="4023103" cy="1519949"/>
            <a:chOff x="5773223" y="4111859"/>
            <a:chExt cx="4023103" cy="1519949"/>
          </a:xfrm>
        </p:grpSpPr>
        <p:pic>
          <p:nvPicPr>
            <p:cNvPr id="17" name="Graphic 16" descr="Earth globe: Americas with solid fill">
              <a:extLst>
                <a:ext uri="{FF2B5EF4-FFF2-40B4-BE49-F238E27FC236}">
                  <a16:creationId xmlns:a16="http://schemas.microsoft.com/office/drawing/2014/main" id="{91CD1487-D8DE-F1FD-6213-14527367578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773223" y="4111859"/>
              <a:ext cx="1519949" cy="1519949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E6EEDDC-0BE6-DF2F-A91D-4F97E2B3440D}"/>
                </a:ext>
              </a:extLst>
            </p:cNvPr>
            <p:cNvSpPr txBox="1"/>
            <p:nvPr/>
          </p:nvSpPr>
          <p:spPr>
            <a:xfrm>
              <a:off x="7490310" y="4548667"/>
              <a:ext cx="230601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Monitor &amp; Control</a:t>
              </a:r>
            </a:p>
            <a:p>
              <a:r>
                <a:rPr lang="en-US" dirty="0"/>
                <a:t>from around the globe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4918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9B772-332A-310F-7F58-B3C9AF0796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76B900"/>
                </a:solidFill>
              </a:rPr>
              <a:t>Live Demonstration</a:t>
            </a:r>
          </a:p>
        </p:txBody>
      </p:sp>
    </p:spTree>
    <p:extLst>
      <p:ext uri="{BB962C8B-B14F-4D97-AF65-F5344CB8AC3E}">
        <p14:creationId xmlns:p14="http://schemas.microsoft.com/office/powerpoint/2010/main" val="16232822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E760A867-E009-EAE4-6E80-0C5435666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28" y="609600"/>
            <a:ext cx="5536436" cy="1320800"/>
          </a:xfrm>
        </p:spPr>
        <p:txBody>
          <a:bodyPr anchor="ctr">
            <a:normAutofit/>
          </a:bodyPr>
          <a:lstStyle/>
          <a:p>
            <a:r>
              <a:rPr lang="en-US" b="1" dirty="0"/>
              <a:t>Main Components</a:t>
            </a:r>
            <a:endParaRPr lang="en-GB" b="1" dirty="0"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16E42DAB-78DC-9F88-47ED-7C7F2F105B7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37949418"/>
              </p:ext>
            </p:extLst>
          </p:nvPr>
        </p:nvGraphicFramePr>
        <p:xfrm>
          <a:off x="2671396" y="1930400"/>
          <a:ext cx="7084736" cy="40601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68813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F04E7CA3-CD77-417E-8E8F-09994F09A14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graphicEl>
                                              <a:dgm id="{F04E7CA3-CD77-417E-8E8F-09994F09A14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FE97E253-3F5D-4DD6-8F84-C56BD21FE79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graphicEl>
                                              <a:dgm id="{FE97E253-3F5D-4DD6-8F84-C56BD21FE79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271587D3-FE57-4E23-85B8-D94C1E5A682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graphicEl>
                                              <a:dgm id="{271587D3-FE57-4E23-85B8-D94C1E5A682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F0456E8C-44CF-42C4-865C-233703E0942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>
                                            <p:graphicEl>
                                              <a:dgm id="{F0456E8C-44CF-42C4-865C-233703E0942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692BD6C5-AAE1-44F8-8E21-48AF9462E8C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graphicEl>
                                              <a:dgm id="{692BD6C5-AAE1-44F8-8E21-48AF9462E8C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DC87E521-ACF7-4139-92A0-B8EEF1916ED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>
                                            <p:graphicEl>
                                              <a:dgm id="{DC87E521-ACF7-4139-92A0-B8EEF1916ED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F77BBA16-3D62-46BA-AC38-523A4F0BB14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>
                                            <p:graphicEl>
                                              <a:dgm id="{F77BBA16-3D62-46BA-AC38-523A4F0BB14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E472D0D7-44C9-4771-BDB8-AF76757D030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">
                                            <p:graphicEl>
                                              <a:dgm id="{E472D0D7-44C9-4771-BDB8-AF76757D030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E3DECF0D-D80A-43CF-B018-DF691C37E1F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">
                                            <p:graphicEl>
                                              <a:dgm id="{E3DECF0D-D80A-43CF-B018-DF691C37E1F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FDD254EC-6403-4A4C-94DC-E225A0F402B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">
                                            <p:graphicEl>
                                              <a:dgm id="{FDD254EC-6403-4A4C-94DC-E225A0F402B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11EF8208-2087-4B14-80BD-BCC7E26F73D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">
                                            <p:graphicEl>
                                              <a:dgm id="{11EF8208-2087-4B14-80BD-BCC7E26F73D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24F90BDD-5902-4823-9824-64A4DDD2572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">
                                            <p:graphicEl>
                                              <a:dgm id="{24F90BDD-5902-4823-9824-64A4DDD2572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Sub>
          <a:bldDgm bld="one"/>
        </p:bldSub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D7A5D-723F-270C-337B-86EC433807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0937" y="1331480"/>
            <a:ext cx="3619500" cy="3967884"/>
          </a:xfrm>
        </p:spPr>
        <p:txBody>
          <a:bodyPr/>
          <a:lstStyle/>
          <a:p>
            <a:r>
              <a:rPr lang="en-US" dirty="0">
                <a:solidFill>
                  <a:srgbClr val="76B900"/>
                </a:solidFill>
              </a:rPr>
              <a:t>Circuit Diagram (Simplified)</a:t>
            </a:r>
          </a:p>
        </p:txBody>
      </p:sp>
      <p:pic>
        <p:nvPicPr>
          <p:cNvPr id="3" name="Picture 4" descr="Diagram, schematic&#10;&#10;Description automatically generated">
            <a:extLst>
              <a:ext uri="{FF2B5EF4-FFF2-40B4-BE49-F238E27FC236}">
                <a16:creationId xmlns:a16="http://schemas.microsoft.com/office/drawing/2014/main" id="{96F0F4D8-6FE7-5C25-9F6A-16001535B0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7613" y="1149836"/>
            <a:ext cx="5747904" cy="4914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6065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67C58-C94F-7FC6-2505-57FF2E733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76B900"/>
                </a:solidFill>
              </a:rPr>
              <a:t>Cost Analysis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B952EA-B5D6-9002-36E1-228203349E45}"/>
              </a:ext>
            </a:extLst>
          </p:cNvPr>
          <p:cNvSpPr txBox="1"/>
          <p:nvPr/>
        </p:nvSpPr>
        <p:spPr>
          <a:xfrm>
            <a:off x="1109215" y="2860673"/>
            <a:ext cx="1462260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Total Cost: </a:t>
            </a:r>
          </a:p>
          <a:p>
            <a:pPr algn="ctr"/>
            <a:r>
              <a:rPr lang="en-US" sz="4000" b="1" dirty="0"/>
              <a:t>2260</a:t>
            </a:r>
          </a:p>
          <a:p>
            <a:pPr algn="ctr"/>
            <a:r>
              <a:rPr lang="en-US" sz="4000" b="1" dirty="0"/>
              <a:t>BDT</a:t>
            </a:r>
          </a:p>
        </p:txBody>
      </p:sp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A3966DDF-E803-91CF-521F-6A076FABB44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48569837"/>
              </p:ext>
            </p:extLst>
          </p:nvPr>
        </p:nvGraphicFramePr>
        <p:xfrm>
          <a:off x="3382818" y="102790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755678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Graphic spid="10" grpId="0">
        <p:bldAsOne/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1CA628-6205-E0F7-E90A-D49E4CA916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609600"/>
            <a:ext cx="6778337" cy="1320800"/>
          </a:xfrm>
        </p:spPr>
        <p:txBody>
          <a:bodyPr>
            <a:normAutofit/>
          </a:bodyPr>
          <a:lstStyle/>
          <a:p>
            <a:r>
              <a:rPr lang="en-GB" b="1" dirty="0">
                <a:solidFill>
                  <a:srgbClr val="76B900"/>
                </a:solidFill>
              </a:rPr>
              <a:t>Performance</a:t>
            </a:r>
            <a:r>
              <a:rPr lang="en-GB" b="1" dirty="0"/>
              <a:t> &amp; Limitations 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7A465FD-EB6E-B675-9B2F-7AC73055D9D9}"/>
              </a:ext>
            </a:extLst>
          </p:cNvPr>
          <p:cNvGrpSpPr/>
          <p:nvPr/>
        </p:nvGrpSpPr>
        <p:grpSpPr>
          <a:xfrm>
            <a:off x="1322347" y="2754384"/>
            <a:ext cx="1439523" cy="2424022"/>
            <a:chOff x="1550949" y="2754384"/>
            <a:chExt cx="1439523" cy="242402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07FE1DD-B5CA-1120-4BD4-E16D769D7EFD}"/>
                </a:ext>
              </a:extLst>
            </p:cNvPr>
            <p:cNvSpPr txBox="1"/>
            <p:nvPr/>
          </p:nvSpPr>
          <p:spPr>
            <a:xfrm>
              <a:off x="1717394" y="4255076"/>
              <a:ext cx="110663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Latency</a:t>
              </a:r>
            </a:p>
            <a:p>
              <a:pPr algn="ctr"/>
              <a:r>
                <a:rPr lang="en-US" dirty="0"/>
                <a:t>for Slow Internet</a:t>
              </a:r>
            </a:p>
          </p:txBody>
        </p:sp>
        <p:pic>
          <p:nvPicPr>
            <p:cNvPr id="8" name="Graphic 7" descr="Hourglass Finished with solid fill">
              <a:extLst>
                <a:ext uri="{FF2B5EF4-FFF2-40B4-BE49-F238E27FC236}">
                  <a16:creationId xmlns:a16="http://schemas.microsoft.com/office/drawing/2014/main" id="{96614154-CFA7-B5B0-50FB-D7D2EADEF9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550949" y="2754384"/>
              <a:ext cx="1439523" cy="1439523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352EC77-8022-2196-89E0-3C9A40734A91}"/>
              </a:ext>
            </a:extLst>
          </p:cNvPr>
          <p:cNvGrpSpPr/>
          <p:nvPr/>
        </p:nvGrpSpPr>
        <p:grpSpPr>
          <a:xfrm>
            <a:off x="3898500" y="2672910"/>
            <a:ext cx="1602470" cy="2505496"/>
            <a:chOff x="4337768" y="2672910"/>
            <a:chExt cx="1602470" cy="2505496"/>
          </a:xfrm>
        </p:grpSpPr>
        <p:pic>
          <p:nvPicPr>
            <p:cNvPr id="10" name="Graphic 9" descr="Wireless with solid fill">
              <a:extLst>
                <a:ext uri="{FF2B5EF4-FFF2-40B4-BE49-F238E27FC236}">
                  <a16:creationId xmlns:a16="http://schemas.microsoft.com/office/drawing/2014/main" id="{276EAD41-E105-98C0-78FF-EF7D692ADA9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337768" y="2672910"/>
              <a:ext cx="1602470" cy="1602470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3272FA4-57A8-AD6C-65E4-D671D1CB5853}"/>
                </a:ext>
              </a:extLst>
            </p:cNvPr>
            <p:cNvSpPr txBox="1"/>
            <p:nvPr/>
          </p:nvSpPr>
          <p:spPr>
            <a:xfrm>
              <a:off x="4461728" y="4255076"/>
              <a:ext cx="135455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Wifi</a:t>
              </a:r>
              <a:endParaRPr lang="en-US" dirty="0"/>
            </a:p>
            <a:p>
              <a:pPr algn="ctr"/>
              <a:r>
                <a:rPr lang="en-US" dirty="0"/>
                <a:t>Coverage</a:t>
              </a:r>
            </a:p>
            <a:p>
              <a:pPr algn="ctr"/>
              <a:r>
                <a:rPr lang="en-US" dirty="0"/>
                <a:t>Issues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13A8ED7-6AEA-AF65-0042-C3B985B6D0E5}"/>
              </a:ext>
            </a:extLst>
          </p:cNvPr>
          <p:cNvGrpSpPr/>
          <p:nvPr/>
        </p:nvGrpSpPr>
        <p:grpSpPr>
          <a:xfrm>
            <a:off x="6637600" y="2743036"/>
            <a:ext cx="1462218" cy="2435370"/>
            <a:chOff x="6843348" y="2743036"/>
            <a:chExt cx="1462218" cy="2435370"/>
          </a:xfrm>
        </p:grpSpPr>
        <p:pic>
          <p:nvPicPr>
            <p:cNvPr id="14" name="Graphic 13" descr="Downward trend graph with solid fill">
              <a:extLst>
                <a:ext uri="{FF2B5EF4-FFF2-40B4-BE49-F238E27FC236}">
                  <a16:creationId xmlns:a16="http://schemas.microsoft.com/office/drawing/2014/main" id="{3049F02B-11B6-564F-975B-E21579425F4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843348" y="2743036"/>
              <a:ext cx="1462218" cy="1462218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46F6349-D163-C7E7-8C97-B470B89C9ECB}"/>
                </a:ext>
              </a:extLst>
            </p:cNvPr>
            <p:cNvSpPr txBox="1"/>
            <p:nvPr/>
          </p:nvSpPr>
          <p:spPr>
            <a:xfrm>
              <a:off x="6939185" y="4255076"/>
              <a:ext cx="127054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Declining</a:t>
              </a:r>
            </a:p>
            <a:p>
              <a:pPr algn="ctr"/>
              <a:r>
                <a:rPr lang="en-US" dirty="0"/>
                <a:t>Sensor</a:t>
              </a:r>
            </a:p>
            <a:p>
              <a:pPr algn="ctr"/>
              <a:r>
                <a:rPr lang="en-US" dirty="0"/>
                <a:t>Accuracy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6337260-155C-4406-CDE4-7BC307DDE335}"/>
              </a:ext>
            </a:extLst>
          </p:cNvPr>
          <p:cNvGrpSpPr/>
          <p:nvPr/>
        </p:nvGrpSpPr>
        <p:grpSpPr>
          <a:xfrm>
            <a:off x="9236447" y="2788551"/>
            <a:ext cx="1588748" cy="2666854"/>
            <a:chOff x="9465049" y="2788551"/>
            <a:chExt cx="1588748" cy="2666854"/>
          </a:xfrm>
        </p:grpSpPr>
        <p:pic>
          <p:nvPicPr>
            <p:cNvPr id="17" name="Picture 16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2C631780-CFDE-C463-E02C-27B0DBC54C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10" t="23128" r="6210" b="23127"/>
            <a:stretch/>
          </p:blipFill>
          <p:spPr>
            <a:xfrm>
              <a:off x="9465049" y="2788551"/>
              <a:ext cx="1588748" cy="1371189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A1AD8E2-F073-F054-B5DE-D77D678F2D9E}"/>
                </a:ext>
              </a:extLst>
            </p:cNvPr>
            <p:cNvSpPr txBox="1"/>
            <p:nvPr/>
          </p:nvSpPr>
          <p:spPr>
            <a:xfrm>
              <a:off x="9520241" y="4255076"/>
              <a:ext cx="1478364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Water Sensitive</a:t>
              </a:r>
            </a:p>
            <a:p>
              <a:pPr algn="ctr"/>
              <a:r>
                <a:rPr lang="en-US" dirty="0"/>
                <a:t>Sonar Sensor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02638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pen sans theme">
      <a:majorFont>
        <a:latin typeface="Open Sans SemiBold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Ecology">
      <a:dk1>
        <a:srgbClr val="4D3E2F"/>
      </a:dk1>
      <a:lt1>
        <a:sysClr val="window" lastClr="FFFFFF"/>
      </a:lt1>
      <a:dk2>
        <a:srgbClr val="000000"/>
      </a:dk2>
      <a:lt2>
        <a:srgbClr val="DDDDDD"/>
      </a:lt2>
      <a:accent1>
        <a:srgbClr val="8BAA00"/>
      </a:accent1>
      <a:accent2>
        <a:srgbClr val="2A6CB2"/>
      </a:accent2>
      <a:accent3>
        <a:srgbClr val="795837"/>
      </a:accent3>
      <a:accent4>
        <a:srgbClr val="D18316"/>
      </a:accent4>
      <a:accent5>
        <a:srgbClr val="79B4F0"/>
      </a:accent5>
      <a:accent6>
        <a:srgbClr val="CDC80F"/>
      </a:accent6>
      <a:hlink>
        <a:srgbClr val="2A6CB2"/>
      </a:hlink>
      <a:folHlink>
        <a:srgbClr val="808080"/>
      </a:folHlink>
    </a:clrScheme>
    <a:fontScheme name="Corbel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Ecology">
      <a:dk1>
        <a:srgbClr val="4D3E2F"/>
      </a:dk1>
      <a:lt1>
        <a:sysClr val="window" lastClr="FFFFFF"/>
      </a:lt1>
      <a:dk2>
        <a:srgbClr val="000000"/>
      </a:dk2>
      <a:lt2>
        <a:srgbClr val="DDDDDD"/>
      </a:lt2>
      <a:accent1>
        <a:srgbClr val="8BAA00"/>
      </a:accent1>
      <a:accent2>
        <a:srgbClr val="2A6CB2"/>
      </a:accent2>
      <a:accent3>
        <a:srgbClr val="795837"/>
      </a:accent3>
      <a:accent4>
        <a:srgbClr val="D18316"/>
      </a:accent4>
      <a:accent5>
        <a:srgbClr val="79B4F0"/>
      </a:accent5>
      <a:accent6>
        <a:srgbClr val="CDC80F"/>
      </a:accent6>
      <a:hlink>
        <a:srgbClr val="2A6CB2"/>
      </a:hlink>
      <a:folHlink>
        <a:srgbClr val="808080"/>
      </a:folHlink>
    </a:clrScheme>
    <a:fontScheme name="Corbel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F766B3C189048419BB4DF15E983FAF9" ma:contentTypeVersion="13" ma:contentTypeDescription="Create a new document." ma:contentTypeScope="" ma:versionID="d013f99fbdacbf3d0398a721d29a6d57">
  <xsd:schema xmlns:xsd="http://www.w3.org/2001/XMLSchema" xmlns:xs="http://www.w3.org/2001/XMLSchema" xmlns:p="http://schemas.microsoft.com/office/2006/metadata/properties" xmlns:ns3="9db203b6-cd1c-4233-bf82-baa8eb7e2b95" xmlns:ns4="838b4f81-6b96-4e76-b182-3799167b6b5e" targetNamespace="http://schemas.microsoft.com/office/2006/metadata/properties" ma:root="true" ma:fieldsID="5bd5dcebbc58995ce484eb686834df28" ns3:_="" ns4:_="">
    <xsd:import namespace="9db203b6-cd1c-4233-bf82-baa8eb7e2b95"/>
    <xsd:import namespace="838b4f81-6b96-4e76-b182-3799167b6b5e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AutoKeyPoints" minOccurs="0"/>
                <xsd:element ref="ns3:MediaServiceKeyPoints" minOccurs="0"/>
                <xsd:element ref="ns3:MediaServiceLocation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db203b6-cd1c-4233-bf82-baa8eb7e2b9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38b4f81-6b96-4e76-b182-3799167b6b5e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20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D999A8B-A701-41E3-B75B-43F6E0AE2C2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BA035C1-7771-442D-BB04-4FE5A7BC1454}">
  <ds:schemaRefs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9db203b6-cd1c-4233-bf82-baa8eb7e2b95"/>
    <ds:schemaRef ds:uri="http://schemas.microsoft.com/office/2006/documentManagement/types"/>
    <ds:schemaRef ds:uri="http://schemas.microsoft.com/office/infopath/2007/PartnerControls"/>
    <ds:schemaRef ds:uri="838b4f81-6b96-4e76-b182-3799167b6b5e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B7872CE7-AE39-464F-8B33-07D37DF06340}">
  <ds:schemaRefs>
    <ds:schemaRef ds:uri="838b4f81-6b96-4e76-b182-3799167b6b5e"/>
    <ds:schemaRef ds:uri="9db203b6-cd1c-4233-bf82-baa8eb7e2b9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291</TotalTime>
  <Words>280</Words>
  <Application>Microsoft Office PowerPoint</Application>
  <PresentationFormat>Widescreen</PresentationFormat>
  <Paragraphs>82</Paragraphs>
  <Slides>11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Corbel</vt:lpstr>
      <vt:lpstr>mr-eaves-xl-sans</vt:lpstr>
      <vt:lpstr>Open Sans</vt:lpstr>
      <vt:lpstr>Open Sans SemiBold</vt:lpstr>
      <vt:lpstr>Office Theme</vt:lpstr>
      <vt:lpstr>IoT Based Smart Irrigation System</vt:lpstr>
      <vt:lpstr>Why Smart Irrigation System is Important?</vt:lpstr>
      <vt:lpstr>Project Objectives</vt:lpstr>
      <vt:lpstr>Features of our System</vt:lpstr>
      <vt:lpstr>Live Demonstration</vt:lpstr>
      <vt:lpstr>Main Components</vt:lpstr>
      <vt:lpstr>Circuit Diagram (Simplified)</vt:lpstr>
      <vt:lpstr>Cost Analysis</vt:lpstr>
      <vt:lpstr>Performance &amp; Limitations </vt:lpstr>
      <vt:lpstr>Future Prospects</vt:lpstr>
      <vt:lpstr>Contributions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IoT Based Smart Irrigation System</dc:title>
  <dc:creator>1806136 - Tonmoy  Hossain</dc:creator>
  <cp:lastModifiedBy>1806131 - Sajib Biswas Shuvo</cp:lastModifiedBy>
  <cp:revision>5</cp:revision>
  <dcterms:created xsi:type="dcterms:W3CDTF">2022-08-26T04:17:20Z</dcterms:created>
  <dcterms:modified xsi:type="dcterms:W3CDTF">2022-08-27T06:25:17Z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0x0101003F766B3C189048419BB4DF15E983FAF9</vt:lpwstr>
  </property>
</Properties>
</file>